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6" r:id="rId2"/>
    <p:sldId id="257" r:id="rId3"/>
    <p:sldId id="256" r:id="rId4"/>
    <p:sldId id="258" r:id="rId5"/>
    <p:sldId id="277" r:id="rId6"/>
    <p:sldId id="259" r:id="rId7"/>
    <p:sldId id="278" r:id="rId8"/>
    <p:sldId id="260" r:id="rId9"/>
    <p:sldId id="279" r:id="rId10"/>
    <p:sldId id="261" r:id="rId11"/>
    <p:sldId id="280" r:id="rId12"/>
    <p:sldId id="262" r:id="rId13"/>
    <p:sldId id="281" r:id="rId14"/>
    <p:sldId id="263" r:id="rId15"/>
    <p:sldId id="282" r:id="rId16"/>
    <p:sldId id="264" r:id="rId17"/>
    <p:sldId id="283" r:id="rId18"/>
    <p:sldId id="266" r:id="rId19"/>
    <p:sldId id="265" r:id="rId20"/>
    <p:sldId id="267" r:id="rId21"/>
    <p:sldId id="268" r:id="rId22"/>
    <p:sldId id="269" r:id="rId23"/>
    <p:sldId id="288" r:id="rId24"/>
    <p:sldId id="270" r:id="rId25"/>
    <p:sldId id="285" r:id="rId26"/>
    <p:sldId id="271" r:id="rId27"/>
    <p:sldId id="286" r:id="rId28"/>
    <p:sldId id="272" r:id="rId29"/>
    <p:sldId id="287"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70" d="100"/>
          <a:sy n="70" d="100"/>
        </p:scale>
        <p:origin x="536"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4571D-2EE0-4A0B-AAE3-73EA2E56AB27}"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9B1BC-1041-4BFD-93E3-248A9D7541F7}" type="slidenum">
              <a:rPr lang="en-US" smtClean="0"/>
              <a:t>‹#›</a:t>
            </a:fld>
            <a:endParaRPr lang="en-US"/>
          </a:p>
        </p:txBody>
      </p:sp>
    </p:spTree>
    <p:extLst>
      <p:ext uri="{BB962C8B-B14F-4D97-AF65-F5344CB8AC3E}">
        <p14:creationId xmlns:p14="http://schemas.microsoft.com/office/powerpoint/2010/main" val="78306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D9B1BC-1041-4BFD-93E3-248A9D7541F7}" type="slidenum">
              <a:rPr lang="en-US" smtClean="0"/>
              <a:t>19</a:t>
            </a:fld>
            <a:endParaRPr lang="en-US"/>
          </a:p>
        </p:txBody>
      </p:sp>
    </p:spTree>
    <p:extLst>
      <p:ext uri="{BB962C8B-B14F-4D97-AF65-F5344CB8AC3E}">
        <p14:creationId xmlns:p14="http://schemas.microsoft.com/office/powerpoint/2010/main" val="72020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C3B8A6-1FC8-4544-9913-DC8FB05EF081}"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1123383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3B8A6-1FC8-4544-9913-DC8FB05EF081}"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19761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3B8A6-1FC8-4544-9913-DC8FB05EF081}"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40553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C3B8A6-1FC8-4544-9913-DC8FB05EF081}"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28982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C3B8A6-1FC8-4544-9913-DC8FB05EF081}"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69975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C3B8A6-1FC8-4544-9913-DC8FB05EF081}"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16068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C3B8A6-1FC8-4544-9913-DC8FB05EF081}"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181583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C3B8A6-1FC8-4544-9913-DC8FB05EF081}"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95424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B8A6-1FC8-4544-9913-DC8FB05EF081}"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7401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3B8A6-1FC8-4544-9913-DC8FB05EF081}"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34109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3B8A6-1FC8-4544-9913-DC8FB05EF081}"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14DEE-7D01-4958-A63B-DD522130442B}" type="slidenum">
              <a:rPr lang="en-US" smtClean="0"/>
              <a:t>‹#›</a:t>
            </a:fld>
            <a:endParaRPr lang="en-US"/>
          </a:p>
        </p:txBody>
      </p:sp>
    </p:spTree>
    <p:extLst>
      <p:ext uri="{BB962C8B-B14F-4D97-AF65-F5344CB8AC3E}">
        <p14:creationId xmlns:p14="http://schemas.microsoft.com/office/powerpoint/2010/main" val="177021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3B8A6-1FC8-4544-9913-DC8FB05EF081}" type="datetimeFigureOut">
              <a:rPr lang="en-US" smtClean="0"/>
              <a:t>6/23/2022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14DEE-7D01-4958-A63B-DD522130442B}" type="slidenum">
              <a:rPr lang="en-US" smtClean="0"/>
              <a:t>‹#›</a:t>
            </a:fld>
            <a:endParaRPr lang="en-US"/>
          </a:p>
        </p:txBody>
      </p:sp>
    </p:spTree>
    <p:extLst>
      <p:ext uri="{BB962C8B-B14F-4D97-AF65-F5344CB8AC3E}">
        <p14:creationId xmlns:p14="http://schemas.microsoft.com/office/powerpoint/2010/main" val="1938305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m.wikipedia.org/wiki/Giza_pyramid_complex"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a:hlinkClick r:id="rId3" action="ppaction://hlinksldjump"/>
          </p:cNvPr>
          <p:cNvSpPr/>
          <p:nvPr/>
        </p:nvSpPr>
        <p:spPr>
          <a:xfrm>
            <a:off x="4562878" y="1510719"/>
            <a:ext cx="3066244" cy="133246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a-IR" sz="4800" dirty="0" smtClean="0">
                <a:solidFill>
                  <a:srgbClr val="FF0000"/>
                </a:solidFill>
                <a:cs typeface="B Arshia" panose="00000400000000000000" pitchFamily="2" charset="-78"/>
              </a:rPr>
              <a:t>عجایب هفت گانه</a:t>
            </a:r>
          </a:p>
          <a:p>
            <a:pPr algn="ctr"/>
            <a:r>
              <a:rPr lang="en-US" dirty="0" smtClean="0">
                <a:latin typeface="Algerian" panose="04020705040A02060702" pitchFamily="82" charset="0"/>
              </a:rPr>
              <a:t>The seven wonders of the world</a:t>
            </a:r>
            <a:endParaRPr lang="en-US" dirty="0">
              <a:latin typeface="Algerian" panose="04020705040A02060702" pitchFamily="82" charset="0"/>
            </a:endParaRPr>
          </a:p>
        </p:txBody>
      </p:sp>
      <p:sp>
        <p:nvSpPr>
          <p:cNvPr id="9" name="Rounded Rectangle 8">
            <a:hlinkClick r:id="rId4" action="ppaction://hlinksldjump"/>
          </p:cNvPr>
          <p:cNvSpPr/>
          <p:nvPr/>
        </p:nvSpPr>
        <p:spPr>
          <a:xfrm>
            <a:off x="4562878" y="3995671"/>
            <a:ext cx="3066244" cy="134906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fa-IR" sz="4800" dirty="0">
                <a:solidFill>
                  <a:srgbClr val="FF0000"/>
                </a:solidFill>
                <a:cs typeface="B Arshia" panose="00000400000000000000" pitchFamily="2" charset="-78"/>
              </a:rPr>
              <a:t>شهدای هسته ای</a:t>
            </a:r>
            <a:endParaRPr lang="en-US" sz="4800" dirty="0">
              <a:solidFill>
                <a:srgbClr val="FF0000"/>
              </a:solidFill>
              <a:cs typeface="B Arshia" panose="00000400000000000000" pitchFamily="2" charset="-78"/>
            </a:endParaRPr>
          </a:p>
          <a:p>
            <a:pPr algn="ctr"/>
            <a:r>
              <a:rPr lang="en-US" dirty="0" smtClean="0">
                <a:latin typeface="Algerian" panose="04020705040A02060702" pitchFamily="82" charset="0"/>
              </a:rPr>
              <a:t>Ne</a:t>
            </a:r>
            <a:r>
              <a:rPr lang="fa-IR" dirty="0" smtClean="0">
                <a:latin typeface="Algerian" panose="04020705040A02060702" pitchFamily="82" charset="0"/>
              </a:rPr>
              <a:t>.</a:t>
            </a:r>
            <a:r>
              <a:rPr lang="en-US" dirty="0" smtClean="0">
                <a:latin typeface="Algerian" panose="04020705040A02060702" pitchFamily="82" charset="0"/>
              </a:rPr>
              <a:t> </a:t>
            </a:r>
            <a:r>
              <a:rPr lang="en-US" dirty="0">
                <a:latin typeface="Algerian" panose="04020705040A02060702" pitchFamily="82" charset="0"/>
              </a:rPr>
              <a:t>martyrs</a:t>
            </a:r>
          </a:p>
        </p:txBody>
      </p:sp>
      <p:sp>
        <p:nvSpPr>
          <p:cNvPr id="10" name="Bevel 9">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11" name="Left Arrow 10">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12" name="Right Arrow 11">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1323662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660400" y="485339"/>
            <a:ext cx="10970829" cy="2062103"/>
          </a:xfrm>
          <a:prstGeom prst="rect">
            <a:avLst/>
          </a:prstGeom>
        </p:spPr>
        <p:txBody>
          <a:bodyPr wrap="square">
            <a:spAutoFit/>
          </a:bodyPr>
          <a:lstStyle/>
          <a:p>
            <a:pPr algn="r" rtl="1"/>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تندیس زئوس در المپیا</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algn="r" rtl="1"/>
            <a:r>
              <a:rPr lang="ar-SA" sz="2000" b="1" dirty="0">
                <a:cs typeface="B Koodak" pitchFamily="2" charset="-78"/>
              </a:rPr>
              <a:t>تندیس زئوس</a:t>
            </a:r>
            <a:r>
              <a:rPr lang="ar-SA" sz="2000" dirty="0">
                <a:cs typeface="B Koodak" pitchFamily="2" charset="-78"/>
              </a:rPr>
              <a:t> خدای یونان در المپیا</a:t>
            </a:r>
            <a:r>
              <a:rPr lang="en-US" sz="2000" dirty="0">
                <a:cs typeface="B Koodak" pitchFamily="2" charset="-78"/>
              </a:rPr>
              <a:t> </a:t>
            </a:r>
            <a:r>
              <a:rPr lang="ar-SA" sz="2000" dirty="0">
                <a:cs typeface="B Koodak" pitchFamily="2" charset="-78"/>
              </a:rPr>
              <a:t>یکی از عظیم‌ترین تندیسهای</a:t>
            </a:r>
            <a:r>
              <a:rPr lang="en-US" sz="2000" dirty="0">
                <a:cs typeface="B Koodak" pitchFamily="2" charset="-78"/>
              </a:rPr>
              <a:t> </a:t>
            </a:r>
            <a:r>
              <a:rPr lang="ar-SA" sz="2000" dirty="0">
                <a:cs typeface="B Koodak" pitchFamily="2" charset="-78"/>
              </a:rPr>
              <a:t>جهان و از عجایب </a:t>
            </a:r>
            <a:r>
              <a:rPr lang="ar-SA" sz="2000" dirty="0" smtClean="0">
                <a:cs typeface="B Koodak" pitchFamily="2" charset="-78"/>
              </a:rPr>
              <a:t>هفت‌گانه</a:t>
            </a:r>
            <a:r>
              <a:rPr lang="fa-IR" sz="2000" dirty="0" smtClean="0">
                <a:cs typeface="B Koodak" pitchFamily="2" charset="-78"/>
              </a:rPr>
              <a:t> </a:t>
            </a:r>
            <a:r>
              <a:rPr lang="ar-SA" sz="2000" dirty="0" smtClean="0">
                <a:cs typeface="B Koodak" pitchFamily="2" charset="-78"/>
              </a:rPr>
              <a:t>دنیای </a:t>
            </a:r>
            <a:r>
              <a:rPr lang="ar-SA" sz="2000" dirty="0">
                <a:cs typeface="B Koodak" pitchFamily="2" charset="-78"/>
              </a:rPr>
              <a:t>قدیم</a:t>
            </a:r>
            <a:r>
              <a:rPr lang="en-US" sz="2000" dirty="0">
                <a:cs typeface="B Koodak" pitchFamily="2" charset="-78"/>
              </a:rPr>
              <a:t> </a:t>
            </a:r>
            <a:r>
              <a:rPr lang="ar-SA" sz="2000" dirty="0">
                <a:cs typeface="B Koodak" pitchFamily="2" charset="-78"/>
              </a:rPr>
              <a:t>بوده‌استدر دوران باستان المپیا</a:t>
            </a:r>
            <a:r>
              <a:rPr lang="en-US" sz="2000" dirty="0">
                <a:cs typeface="B Koodak" pitchFamily="2" charset="-78"/>
              </a:rPr>
              <a:t> </a:t>
            </a:r>
            <a:r>
              <a:rPr lang="ar-SA" sz="2000" dirty="0">
                <a:cs typeface="B Koodak" pitchFamily="2" charset="-78"/>
              </a:rPr>
              <a:t>مرکز مذهبی</a:t>
            </a:r>
            <a:r>
              <a:rPr lang="en-US" sz="2000" dirty="0">
                <a:cs typeface="B Koodak" pitchFamily="2" charset="-78"/>
              </a:rPr>
              <a:t> </a:t>
            </a:r>
            <a:r>
              <a:rPr lang="ar-SA" sz="2000" dirty="0">
                <a:cs typeface="B Koodak" pitchFamily="2" charset="-78"/>
              </a:rPr>
              <a:t>در جنوب</a:t>
            </a:r>
            <a:r>
              <a:rPr lang="en-US" sz="2000" dirty="0">
                <a:cs typeface="B Koodak" pitchFamily="2" charset="-78"/>
              </a:rPr>
              <a:t> </a:t>
            </a:r>
            <a:r>
              <a:rPr lang="ar-SA" sz="2000" dirty="0">
                <a:cs typeface="B Koodak" pitchFamily="2" charset="-78"/>
              </a:rPr>
              <a:t>غربی</a:t>
            </a:r>
            <a:r>
              <a:rPr lang="en-US" sz="2000" dirty="0">
                <a:cs typeface="B Koodak" pitchFamily="2" charset="-78"/>
              </a:rPr>
              <a:t> </a:t>
            </a:r>
            <a:r>
              <a:rPr lang="ar-SA" sz="2000" dirty="0">
                <a:cs typeface="B Koodak" pitchFamily="2" charset="-78"/>
              </a:rPr>
              <a:t>یونان</a:t>
            </a:r>
            <a:r>
              <a:rPr lang="en-US" sz="2000" dirty="0">
                <a:cs typeface="B Koodak" pitchFamily="2" charset="-78"/>
              </a:rPr>
              <a:t> </a:t>
            </a:r>
            <a:r>
              <a:rPr lang="ar-SA" sz="2000" dirty="0">
                <a:cs typeface="B Koodak" pitchFamily="2" charset="-78"/>
              </a:rPr>
              <a:t>بوده‌است. یونانیان</a:t>
            </a:r>
            <a:r>
              <a:rPr lang="en-US" sz="2000" dirty="0">
                <a:cs typeface="B Koodak" pitchFamily="2" charset="-78"/>
              </a:rPr>
              <a:t> </a:t>
            </a:r>
            <a:r>
              <a:rPr lang="ar-SA" sz="2000" dirty="0">
                <a:cs typeface="B Koodak" pitchFamily="2" charset="-78"/>
              </a:rPr>
              <a:t>باستان زئوس</a:t>
            </a:r>
            <a:r>
              <a:rPr lang="en-US" sz="2000" dirty="0">
                <a:cs typeface="B Koodak" pitchFamily="2" charset="-78"/>
              </a:rPr>
              <a:t> </a:t>
            </a:r>
            <a:r>
              <a:rPr lang="ar-SA" sz="2000" dirty="0">
                <a:cs typeface="B Koodak" pitchFamily="2" charset="-78"/>
              </a:rPr>
              <a:t>پادشاه</a:t>
            </a:r>
            <a:r>
              <a:rPr lang="en-US" sz="2000" dirty="0">
                <a:cs typeface="B Koodak" pitchFamily="2" charset="-78"/>
              </a:rPr>
              <a:t> </a:t>
            </a:r>
            <a:r>
              <a:rPr lang="ar-SA" sz="2000" dirty="0">
                <a:cs typeface="B Koodak" pitchFamily="2" charset="-78"/>
              </a:rPr>
              <a:t>خدایان</a:t>
            </a:r>
            <a:r>
              <a:rPr lang="en-US" sz="2000" dirty="0">
                <a:cs typeface="B Koodak" pitchFamily="2" charset="-78"/>
              </a:rPr>
              <a:t> </a:t>
            </a:r>
            <a:r>
              <a:rPr lang="ar-SA" sz="2000" dirty="0">
                <a:cs typeface="B Koodak" pitchFamily="2" charset="-78"/>
              </a:rPr>
              <a:t>را می‌پرستیدند و در زمان‌های مشخص به افتخار او جشن‌هایی برپا می‌کردند در این جشن‌ها مسابقات ورزشی هم انجام می‌شد. تا آن‌جا که در تاریخ ثبت شده، نخستین بازی‌های المپیک</a:t>
            </a:r>
            <a:r>
              <a:rPr lang="en-US" sz="2000" dirty="0">
                <a:cs typeface="B Koodak" pitchFamily="2" charset="-78"/>
              </a:rPr>
              <a:t> </a:t>
            </a:r>
            <a:r>
              <a:rPr lang="ar-SA" sz="2000" dirty="0">
                <a:cs typeface="B Koodak" pitchFamily="2" charset="-78"/>
              </a:rPr>
              <a:t>در سال ۷۷۶ پیش از میلاد برگزار شده‌است و تا سال ۳۹۳ پس از میلاد یا تا سال ۴۲۶ پس از </a:t>
            </a:r>
            <a:r>
              <a:rPr lang="ar-SA" sz="2000" dirty="0" smtClean="0">
                <a:cs typeface="B Koodak" pitchFamily="2" charset="-78"/>
              </a:rPr>
              <a:t>میلاد</a:t>
            </a:r>
            <a:r>
              <a:rPr lang="en-US" sz="2000" dirty="0">
                <a:cs typeface="B Koodak" pitchFamily="2" charset="-78"/>
              </a:rPr>
              <a:t> </a:t>
            </a:r>
            <a:r>
              <a:rPr lang="ar-SA" sz="2000" dirty="0">
                <a:cs typeface="B Koodak" pitchFamily="2" charset="-78"/>
              </a:rPr>
              <a:t>همچنان بازی‌ها برگزار می‌شد </a:t>
            </a:r>
            <a:endParaRPr lang="en-US" sz="2000" dirty="0">
              <a:cs typeface="B Koodak" pitchFamily="2" charset="-78"/>
            </a:endParaRPr>
          </a:p>
        </p:txBody>
      </p:sp>
      <p:sp>
        <p:nvSpPr>
          <p:cNvPr id="8" name="Rectangle 7"/>
          <p:cNvSpPr/>
          <p:nvPr/>
        </p:nvSpPr>
        <p:spPr>
          <a:xfrm>
            <a:off x="889000" y="3222536"/>
            <a:ext cx="9711116" cy="2000548"/>
          </a:xfrm>
          <a:prstGeom prst="rect">
            <a:avLst/>
          </a:prstGeom>
        </p:spPr>
        <p:txBody>
          <a:bodyPr wrap="square">
            <a:spAutoFit/>
          </a:bodyPr>
          <a:lstStyle/>
          <a:p>
            <a:pPr fontAlgn="base"/>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Statue of Zeus at Olympia</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fontAlgn="base"/>
            <a:r>
              <a:rPr lang="en-US" sz="2400" dirty="0" smtClean="0">
                <a:solidFill>
                  <a:schemeClr val="accent5">
                    <a:lumMod val="50000"/>
                  </a:schemeClr>
                </a:solidFill>
                <a:latin typeface="Aharoni" pitchFamily="2" charset="-79"/>
                <a:cs typeface="Aharoni" pitchFamily="2" charset="-79"/>
              </a:rPr>
              <a:t>The</a:t>
            </a:r>
            <a:r>
              <a:rPr lang="en-US" sz="2400" dirty="0">
                <a:solidFill>
                  <a:schemeClr val="accent5">
                    <a:lumMod val="50000"/>
                  </a:schemeClr>
                </a:solidFill>
                <a:latin typeface="Aharoni" pitchFamily="2" charset="-79"/>
                <a:cs typeface="Aharoni" pitchFamily="2" charset="-79"/>
              </a:rPr>
              <a:t> </a:t>
            </a:r>
            <a:r>
              <a:rPr lang="en-US" sz="2400" b="1" dirty="0">
                <a:solidFill>
                  <a:schemeClr val="accent5">
                    <a:lumMod val="50000"/>
                  </a:schemeClr>
                </a:solidFill>
                <a:latin typeface="Aharoni" pitchFamily="2" charset="-79"/>
                <a:cs typeface="Aharoni" pitchFamily="2" charset="-79"/>
              </a:rPr>
              <a:t>Statue of Zeus at Olympia</a:t>
            </a:r>
            <a:r>
              <a:rPr lang="en-US" sz="2400" dirty="0">
                <a:solidFill>
                  <a:schemeClr val="accent5">
                    <a:lumMod val="50000"/>
                  </a:schemeClr>
                </a:solidFill>
                <a:latin typeface="Aharoni" pitchFamily="2" charset="-79"/>
                <a:cs typeface="Aharoni" pitchFamily="2" charset="-79"/>
              </a:rPr>
              <a:t> was a giant seated figure, </a:t>
            </a:r>
            <a:r>
              <a:rPr lang="en-US" sz="2400" dirty="0" smtClean="0">
                <a:solidFill>
                  <a:schemeClr val="accent5">
                    <a:lumMod val="50000"/>
                  </a:schemeClr>
                </a:solidFill>
                <a:latin typeface="Aharoni" pitchFamily="2" charset="-79"/>
                <a:cs typeface="Aharoni" pitchFamily="2" charset="-79"/>
              </a:rPr>
              <a:t>about 12.4</a:t>
            </a:r>
            <a:r>
              <a:rPr lang="en-US" sz="2400" dirty="0">
                <a:solidFill>
                  <a:schemeClr val="accent5">
                    <a:lumMod val="50000"/>
                  </a:schemeClr>
                </a:solidFill>
                <a:latin typeface="Aharoni" pitchFamily="2" charset="-79"/>
                <a:cs typeface="Aharoni" pitchFamily="2" charset="-79"/>
              </a:rPr>
              <a:t> m (41 </a:t>
            </a:r>
            <a:r>
              <a:rPr lang="en-US" sz="2400" dirty="0" err="1">
                <a:solidFill>
                  <a:schemeClr val="accent5">
                    <a:lumMod val="50000"/>
                  </a:schemeClr>
                </a:solidFill>
                <a:latin typeface="Aharoni" pitchFamily="2" charset="-79"/>
                <a:cs typeface="Aharoni" pitchFamily="2" charset="-79"/>
              </a:rPr>
              <a:t>ft</a:t>
            </a:r>
            <a:r>
              <a:rPr lang="en-US" sz="2400" dirty="0">
                <a:solidFill>
                  <a:schemeClr val="accent5">
                    <a:lumMod val="50000"/>
                  </a:schemeClr>
                </a:solidFill>
                <a:latin typeface="Aharoni" pitchFamily="2" charset="-79"/>
                <a:cs typeface="Aharoni" pitchFamily="2" charset="-79"/>
              </a:rPr>
              <a:t>) tall  made by the Greek sculptor Phidias around 435 BC at the sanctuary of Olympia, Greece, and erected in the Temple of Zeus there</a:t>
            </a:r>
            <a:r>
              <a:rPr lang="en-US" dirty="0"/>
              <a:t>.</a:t>
            </a:r>
          </a:p>
        </p:txBody>
      </p:sp>
    </p:spTree>
    <p:extLst>
      <p:ext uri="{BB962C8B-B14F-4D97-AF65-F5344CB8AC3E}">
        <p14:creationId xmlns:p14="http://schemas.microsoft.com/office/powerpoint/2010/main" val="39573962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375" y="0"/>
            <a:ext cx="5958625" cy="6858000"/>
          </a:xfr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8" y="0"/>
            <a:ext cx="6318698" cy="6858000"/>
          </a:xfrm>
          <a:prstGeom prst="rect">
            <a:avLst/>
          </a:prstGeom>
        </p:spPr>
      </p:pic>
    </p:spTree>
    <p:extLst>
      <p:ext uri="{BB962C8B-B14F-4D97-AF65-F5344CB8AC3E}">
        <p14:creationId xmlns:p14="http://schemas.microsoft.com/office/powerpoint/2010/main" val="287078604"/>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747150" y="3438436"/>
            <a:ext cx="10414000" cy="2000548"/>
          </a:xfrm>
          <a:prstGeom prst="rect">
            <a:avLst/>
          </a:prstGeom>
        </p:spPr>
        <p:txBody>
          <a:bodyPr wrap="square">
            <a:spAutoFit/>
          </a:bodyPr>
          <a:lstStyle/>
          <a:p>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The </a:t>
            </a:r>
            <a:r>
              <a:rPr lang="en-US" sz="2800" b="1" i="1" u="sng" dirty="0" smtClean="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Mausoleum </a:t>
            </a:r>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at Halicarnassus</a:t>
            </a:r>
          </a:p>
          <a:p>
            <a:r>
              <a:rPr lang="en-US" sz="2400" dirty="0" smtClean="0">
                <a:latin typeface="Aharoni" pitchFamily="2" charset="-79"/>
                <a:cs typeface="Aharoni" pitchFamily="2" charset="-79"/>
              </a:rPr>
              <a:t>The</a:t>
            </a:r>
            <a:r>
              <a:rPr lang="en-US" sz="2400" dirty="0">
                <a:latin typeface="Aharoni" pitchFamily="2" charset="-79"/>
                <a:cs typeface="Aharoni" pitchFamily="2" charset="-79"/>
              </a:rPr>
              <a:t> </a:t>
            </a:r>
            <a:r>
              <a:rPr lang="en-US" sz="2400" b="1" dirty="0">
                <a:latin typeface="Aharoni" pitchFamily="2" charset="-79"/>
                <a:cs typeface="Aharoni" pitchFamily="2" charset="-79"/>
              </a:rPr>
              <a:t>Mausoleum at Halicarnassus</a:t>
            </a:r>
            <a:r>
              <a:rPr lang="en-US" sz="2400" dirty="0">
                <a:latin typeface="Aharoni" pitchFamily="2" charset="-79"/>
                <a:cs typeface="Aharoni" pitchFamily="2" charset="-79"/>
              </a:rPr>
              <a:t> or </a:t>
            </a:r>
            <a:r>
              <a:rPr lang="en-US" sz="2400" b="1" dirty="0">
                <a:latin typeface="Aharoni" pitchFamily="2" charset="-79"/>
                <a:cs typeface="Aharoni" pitchFamily="2" charset="-79"/>
              </a:rPr>
              <a:t>Tomb of </a:t>
            </a:r>
            <a:r>
              <a:rPr lang="en-US" sz="2400" b="1" dirty="0" err="1">
                <a:latin typeface="Aharoni" pitchFamily="2" charset="-79"/>
                <a:cs typeface="Aharoni" pitchFamily="2" charset="-79"/>
              </a:rPr>
              <a:t>Mausolus</a:t>
            </a:r>
            <a:r>
              <a:rPr lang="en-US" sz="2400" b="1" dirty="0">
                <a:latin typeface="Aharoni" pitchFamily="2" charset="-79"/>
                <a:cs typeface="Aharoni" pitchFamily="2" charset="-79"/>
              </a:rPr>
              <a:t> </a:t>
            </a:r>
            <a:r>
              <a:rPr lang="en-US" sz="2400" dirty="0">
                <a:latin typeface="Aharoni" pitchFamily="2" charset="-79"/>
                <a:cs typeface="Aharoni" pitchFamily="2" charset="-79"/>
              </a:rPr>
              <a:t>was a tomb built between 350 and 353 BC in Halicarnassus  for Mausoleum, a satrap in the </a:t>
            </a:r>
            <a:r>
              <a:rPr lang="en-US" sz="2400" dirty="0" err="1">
                <a:latin typeface="Aharoni" pitchFamily="2" charset="-79"/>
                <a:cs typeface="Aharoni" pitchFamily="2" charset="-79"/>
              </a:rPr>
              <a:t>Achaemenid</a:t>
            </a:r>
            <a:r>
              <a:rPr lang="en-US" sz="2400" dirty="0">
                <a:latin typeface="Aharoni" pitchFamily="2" charset="-79"/>
                <a:cs typeface="Aharoni" pitchFamily="2" charset="-79"/>
              </a:rPr>
              <a:t> Empire, and his sister-wife Artemisia II of Caria.</a:t>
            </a:r>
          </a:p>
        </p:txBody>
      </p:sp>
      <p:sp>
        <p:nvSpPr>
          <p:cNvPr id="8" name="Rectangle 7"/>
          <p:cNvSpPr/>
          <p:nvPr/>
        </p:nvSpPr>
        <p:spPr>
          <a:xfrm>
            <a:off x="863600" y="559138"/>
            <a:ext cx="10515600" cy="2369880"/>
          </a:xfrm>
          <a:prstGeom prst="rect">
            <a:avLst/>
          </a:prstGeom>
        </p:spPr>
        <p:txBody>
          <a:bodyPr wrap="square">
            <a:spAutoFit/>
          </a:bodyPr>
          <a:lstStyle/>
          <a:p>
            <a:pPr algn="r" rtl="1" fontAlgn="base"/>
            <a:r>
              <a:rPr lang="ar-SA"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آرامگاه</a:t>
            </a:r>
            <a:r>
              <a:rPr lang="ar-SA" b="1" u="sng" dirty="0">
                <a:cs typeface="B Koodak" pitchFamily="2" charset="-78"/>
              </a:rPr>
              <a:t> </a:t>
            </a:r>
            <a:r>
              <a:rPr lang="ar-SA"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هالیکارناسوس</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algn="r" rtl="1" fontAlgn="base"/>
            <a:r>
              <a:rPr lang="ar-SA" sz="2400" b="1" dirty="0" smtClean="0">
                <a:cs typeface="B Koodak" pitchFamily="2" charset="-78"/>
              </a:rPr>
              <a:t>آرامگاه </a:t>
            </a:r>
            <a:r>
              <a:rPr lang="ar-SA" sz="2400" b="1" dirty="0">
                <a:cs typeface="B Koodak" pitchFamily="2" charset="-78"/>
              </a:rPr>
              <a:t>هالیکارناسوس</a:t>
            </a:r>
            <a:r>
              <a:rPr lang="ar-SA" sz="2400" dirty="0">
                <a:cs typeface="B Koodak" pitchFamily="2" charset="-78"/>
              </a:rPr>
              <a:t> یکی از عجایب هفتگانه جهان</a:t>
            </a:r>
            <a:r>
              <a:rPr lang="en-US" sz="2400" dirty="0">
                <a:cs typeface="B Koodak" pitchFamily="2" charset="-78"/>
              </a:rPr>
              <a:t> </a:t>
            </a:r>
            <a:r>
              <a:rPr lang="ar-SA" sz="2400" dirty="0">
                <a:cs typeface="B Koodak" pitchFamily="2" charset="-78"/>
              </a:rPr>
              <a:t>می‌باشد که ویرانه های آن در شهر بودروم</a:t>
            </a:r>
            <a:r>
              <a:rPr lang="en-US" sz="2400" dirty="0">
                <a:cs typeface="B Koodak" pitchFamily="2" charset="-78"/>
              </a:rPr>
              <a:t> </a:t>
            </a:r>
            <a:r>
              <a:rPr lang="ar-SA" sz="2400" dirty="0">
                <a:cs typeface="B Koodak" pitchFamily="2" charset="-78"/>
              </a:rPr>
              <a:t>ترکیه واقع شده </a:t>
            </a:r>
            <a:r>
              <a:rPr lang="ar-SA" sz="2400" dirty="0" smtClean="0">
                <a:cs typeface="B Koodak" pitchFamily="2" charset="-78"/>
              </a:rPr>
              <a:t>است.این </a:t>
            </a:r>
            <a:r>
              <a:rPr lang="ar-SA" sz="2400" dirty="0">
                <a:cs typeface="B Koodak" pitchFamily="2" charset="-78"/>
              </a:rPr>
              <a:t>آرامگاه میان سال‌های ۳۵۳ تا ۳۵۰ پیش از میلاد برای </a:t>
            </a:r>
            <a:r>
              <a:rPr lang="ar-SA" sz="2400" dirty="0" smtClean="0">
                <a:cs typeface="B Koodak" pitchFamily="2" charset="-78"/>
              </a:rPr>
              <a:t>ماسول</a:t>
            </a:r>
            <a:r>
              <a:rPr lang="fa-IR" sz="2400" dirty="0" smtClean="0">
                <a:cs typeface="B Koodak" pitchFamily="2" charset="-78"/>
              </a:rPr>
              <a:t> </a:t>
            </a:r>
            <a:r>
              <a:rPr lang="ar-SA" sz="2400" dirty="0" smtClean="0">
                <a:cs typeface="B Koodak" pitchFamily="2" charset="-78"/>
              </a:rPr>
              <a:t>پادشاه</a:t>
            </a:r>
            <a:r>
              <a:rPr lang="ar-SA" sz="2400" dirty="0">
                <a:cs typeface="B Koodak" pitchFamily="2" charset="-78"/>
              </a:rPr>
              <a:t> کاریا</a:t>
            </a:r>
            <a:r>
              <a:rPr lang="en-US" sz="2400" dirty="0">
                <a:cs typeface="B Koodak" pitchFamily="2" charset="-78"/>
              </a:rPr>
              <a:t> </a:t>
            </a:r>
            <a:r>
              <a:rPr lang="ar-SA" sz="2400" dirty="0">
                <a:cs typeface="B Koodak" pitchFamily="2" charset="-78"/>
              </a:rPr>
              <a:t>و ساتراپ</a:t>
            </a:r>
            <a:r>
              <a:rPr lang="en-US" sz="2400" dirty="0">
                <a:cs typeface="B Koodak" pitchFamily="2" charset="-78"/>
              </a:rPr>
              <a:t> </a:t>
            </a:r>
            <a:r>
              <a:rPr lang="ar-SA" sz="2400" dirty="0">
                <a:cs typeface="B Koodak" pitchFamily="2" charset="-78"/>
              </a:rPr>
              <a:t>هخامنشیان</a:t>
            </a:r>
            <a:r>
              <a:rPr lang="en-US" sz="2400" dirty="0">
                <a:cs typeface="B Koodak" pitchFamily="2" charset="-78"/>
              </a:rPr>
              <a:t> </a:t>
            </a:r>
            <a:r>
              <a:rPr lang="ar-SA" sz="2400" dirty="0">
                <a:cs typeface="B Koodak" pitchFamily="2" charset="-78"/>
              </a:rPr>
              <a:t>ساخته شد. زمان ساخت آن در </a:t>
            </a:r>
            <a:r>
              <a:rPr lang="ar-SA" sz="2400" dirty="0" smtClean="0">
                <a:cs typeface="B Koodak" pitchFamily="2" charset="-78"/>
              </a:rPr>
              <a:t>دوره سلطه</a:t>
            </a:r>
            <a:r>
              <a:rPr lang="fa-IR" sz="2400" dirty="0" smtClean="0">
                <a:cs typeface="B Koodak" pitchFamily="2" charset="-78"/>
              </a:rPr>
              <a:t> </a:t>
            </a:r>
            <a:r>
              <a:rPr lang="ar-SA" sz="2400" dirty="0" smtClean="0">
                <a:cs typeface="B Koodak" pitchFamily="2" charset="-78"/>
              </a:rPr>
              <a:t>اردشیر </a:t>
            </a:r>
            <a:r>
              <a:rPr lang="ar-SA" sz="2400" dirty="0">
                <a:cs typeface="B Koodak" pitchFamily="2" charset="-78"/>
              </a:rPr>
              <a:t>سوم</a:t>
            </a:r>
            <a:r>
              <a:rPr lang="en-US" sz="2400" dirty="0">
                <a:cs typeface="B Koodak" pitchFamily="2" charset="-78"/>
              </a:rPr>
              <a:t> </a:t>
            </a:r>
            <a:r>
              <a:rPr lang="ar-SA" sz="2400" dirty="0">
                <a:cs typeface="B Koodak" pitchFamily="2" charset="-78"/>
              </a:rPr>
              <a:t>بر منطقه‌است و بانی آن همسر و خواهر ماسول، آرتمیس دوم</a:t>
            </a:r>
            <a:r>
              <a:rPr lang="en-US" sz="2400" dirty="0">
                <a:cs typeface="B Koodak" pitchFamily="2" charset="-78"/>
              </a:rPr>
              <a:t> </a:t>
            </a:r>
            <a:r>
              <a:rPr lang="ar-SA" sz="2400" dirty="0">
                <a:cs typeface="B Koodak" pitchFamily="2" charset="-78"/>
              </a:rPr>
              <a:t>بود و پس از مرگ ماسول توسط معماران یونانی طراحی گردید. </a:t>
            </a:r>
            <a:endParaRPr lang="en-US" sz="2400" dirty="0">
              <a:cs typeface="B Koodak" pitchFamily="2" charset="-78"/>
            </a:endParaRPr>
          </a:p>
        </p:txBody>
      </p:sp>
    </p:spTree>
    <p:extLst>
      <p:ext uri="{BB962C8B-B14F-4D97-AF65-F5344CB8AC3E}">
        <p14:creationId xmlns:p14="http://schemas.microsoft.com/office/powerpoint/2010/main" val="4155774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7465" y="0"/>
            <a:ext cx="6074535" cy="6858000"/>
          </a:xfr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 y="0"/>
            <a:ext cx="6098957" cy="6858000"/>
          </a:xfrm>
          <a:prstGeom prst="rect">
            <a:avLst/>
          </a:prstGeom>
        </p:spPr>
      </p:pic>
    </p:spTree>
    <p:extLst>
      <p:ext uri="{BB962C8B-B14F-4D97-AF65-F5344CB8AC3E}">
        <p14:creationId xmlns:p14="http://schemas.microsoft.com/office/powerpoint/2010/main" val="3331110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419100" y="3141078"/>
            <a:ext cx="11544300" cy="2369880"/>
          </a:xfrm>
          <a:prstGeom prst="rect">
            <a:avLst/>
          </a:prstGeom>
        </p:spPr>
        <p:txBody>
          <a:bodyPr wrap="square">
            <a:spAutoFit/>
          </a:bodyPr>
          <a:lstStyle/>
          <a:p>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The Lighthouse of Alexandria</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r>
              <a:rPr lang="en-US" sz="2400" dirty="0" smtClean="0">
                <a:solidFill>
                  <a:srgbClr val="0000FF"/>
                </a:solidFill>
                <a:latin typeface="Aharoni" pitchFamily="2" charset="-79"/>
                <a:cs typeface="Aharoni" pitchFamily="2" charset="-79"/>
              </a:rPr>
              <a:t>The</a:t>
            </a:r>
            <a:r>
              <a:rPr lang="en-US" sz="2400" dirty="0">
                <a:solidFill>
                  <a:srgbClr val="0000FF"/>
                </a:solidFill>
                <a:latin typeface="Aharoni" pitchFamily="2" charset="-79"/>
                <a:cs typeface="Aharoni" pitchFamily="2" charset="-79"/>
              </a:rPr>
              <a:t> </a:t>
            </a:r>
            <a:r>
              <a:rPr lang="en-US" sz="2400" b="1" dirty="0">
                <a:solidFill>
                  <a:srgbClr val="0000FF"/>
                </a:solidFill>
                <a:latin typeface="Aharoni" pitchFamily="2" charset="-79"/>
                <a:cs typeface="Aharoni" pitchFamily="2" charset="-79"/>
              </a:rPr>
              <a:t>Lighthouse of Alexandria</a:t>
            </a:r>
            <a:r>
              <a:rPr lang="en-US" sz="2400" dirty="0">
                <a:solidFill>
                  <a:srgbClr val="0000FF"/>
                </a:solidFill>
                <a:latin typeface="Aharoni" pitchFamily="2" charset="-79"/>
                <a:cs typeface="Aharoni" pitchFamily="2" charset="-79"/>
              </a:rPr>
              <a:t>, sometimes called the </a:t>
            </a:r>
            <a:r>
              <a:rPr lang="en-US" sz="2400" b="1" dirty="0">
                <a:solidFill>
                  <a:srgbClr val="0000FF"/>
                </a:solidFill>
                <a:latin typeface="Aharoni" pitchFamily="2" charset="-79"/>
                <a:cs typeface="Aharoni" pitchFamily="2" charset="-79"/>
              </a:rPr>
              <a:t>Pharos of Alexandria</a:t>
            </a:r>
            <a:r>
              <a:rPr lang="en-US" sz="2400" dirty="0">
                <a:solidFill>
                  <a:srgbClr val="0000FF"/>
                </a:solidFill>
                <a:latin typeface="Aharoni" pitchFamily="2" charset="-79"/>
                <a:cs typeface="Aharoni" pitchFamily="2" charset="-79"/>
              </a:rPr>
              <a:t> was a lighthouse built by the Ptolemaic Kingdom, during the reign of Ptolemy II </a:t>
            </a:r>
            <a:r>
              <a:rPr lang="en-US" sz="2400" dirty="0" err="1" smtClean="0">
                <a:solidFill>
                  <a:srgbClr val="0000FF"/>
                </a:solidFill>
                <a:latin typeface="Aharoni" pitchFamily="2" charset="-79"/>
                <a:cs typeface="Aharoni" pitchFamily="2" charset="-79"/>
              </a:rPr>
              <a:t>Philadelphus</a:t>
            </a:r>
            <a:r>
              <a:rPr lang="en-US" sz="2400" dirty="0">
                <a:solidFill>
                  <a:srgbClr val="0000FF"/>
                </a:solidFill>
                <a:latin typeface="Aharoni" pitchFamily="2" charset="-79"/>
                <a:cs typeface="Aharoni" pitchFamily="2" charset="-79"/>
              </a:rPr>
              <a:t> which has been estimated to be at least 100 </a:t>
            </a:r>
            <a:r>
              <a:rPr lang="en-US" sz="2400" dirty="0" err="1" smtClean="0">
                <a:solidFill>
                  <a:srgbClr val="0000FF"/>
                </a:solidFill>
                <a:latin typeface="Aharoni" pitchFamily="2" charset="-79"/>
                <a:cs typeface="Aharoni" pitchFamily="2" charset="-79"/>
              </a:rPr>
              <a:t>metres</a:t>
            </a:r>
            <a:r>
              <a:rPr lang="en-US" sz="2400" dirty="0" smtClean="0">
                <a:solidFill>
                  <a:srgbClr val="0000FF"/>
                </a:solidFill>
                <a:latin typeface="Aharoni" pitchFamily="2" charset="-79"/>
                <a:cs typeface="Aharoni" pitchFamily="2" charset="-79"/>
              </a:rPr>
              <a:t> </a:t>
            </a:r>
            <a:r>
              <a:rPr lang="en-US" sz="2400" dirty="0">
                <a:solidFill>
                  <a:srgbClr val="0000FF"/>
                </a:solidFill>
                <a:latin typeface="Aharoni" pitchFamily="2" charset="-79"/>
                <a:cs typeface="Aharoni" pitchFamily="2" charset="-79"/>
              </a:rPr>
              <a:t>(330 </a:t>
            </a:r>
            <a:r>
              <a:rPr lang="en-US" sz="2400" dirty="0" err="1">
                <a:solidFill>
                  <a:srgbClr val="0000FF"/>
                </a:solidFill>
                <a:latin typeface="Aharoni" pitchFamily="2" charset="-79"/>
                <a:cs typeface="Aharoni" pitchFamily="2" charset="-79"/>
              </a:rPr>
              <a:t>ft</a:t>
            </a:r>
            <a:r>
              <a:rPr lang="en-US" sz="2400" dirty="0">
                <a:solidFill>
                  <a:srgbClr val="0000FF"/>
                </a:solidFill>
                <a:latin typeface="Aharoni" pitchFamily="2" charset="-79"/>
                <a:cs typeface="Aharoni" pitchFamily="2" charset="-79"/>
              </a:rPr>
              <a:t>) in overall height. One of the Seven Wonders of the Ancient World, for many centuries it was one of the tallest man-made structures in the world.</a:t>
            </a:r>
          </a:p>
        </p:txBody>
      </p:sp>
      <p:sp>
        <p:nvSpPr>
          <p:cNvPr id="8" name="Rectangle 7"/>
          <p:cNvSpPr/>
          <p:nvPr/>
        </p:nvSpPr>
        <p:spPr>
          <a:xfrm>
            <a:off x="620329" y="544036"/>
            <a:ext cx="11010900" cy="2000548"/>
          </a:xfrm>
          <a:prstGeom prst="rect">
            <a:avLst/>
          </a:prstGeom>
        </p:spPr>
        <p:txBody>
          <a:bodyPr wrap="square">
            <a:spAutoFit/>
          </a:bodyPr>
          <a:lstStyle/>
          <a:p>
            <a:pPr algn="r" rtl="1" fontAlgn="base"/>
            <a:r>
              <a:rPr lang="ar-SA"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فانوس اسکندریه</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algn="r" rtl="1"/>
            <a:r>
              <a:rPr lang="ar-SA" sz="2400" dirty="0" smtClean="0">
                <a:solidFill>
                  <a:schemeClr val="tx1">
                    <a:lumMod val="95000"/>
                    <a:lumOff val="5000"/>
                  </a:schemeClr>
                </a:solidFill>
                <a:cs typeface="B Koodak" pitchFamily="2" charset="-78"/>
              </a:rPr>
              <a:t>فانوس </a:t>
            </a:r>
            <a:r>
              <a:rPr lang="ar-SA" sz="2400" dirty="0">
                <a:solidFill>
                  <a:schemeClr val="tx1">
                    <a:lumMod val="95000"/>
                    <a:lumOff val="5000"/>
                  </a:schemeClr>
                </a:solidFill>
                <a:cs typeface="B Koodak" pitchFamily="2" charset="-78"/>
              </a:rPr>
              <a:t>اسکندریه برجی بود که برفراز آن آتشی بود تا شب‌ها راهنمای ملوانان برای رسیدن به بندر اسکندریه باشد. این برج در جزیره کوچک فاروس بنا شده بود و از همین جاست که کلمه فاروس (و با تلفظی دیگر: فانوس) به معنای چراغ دریایی را برای این نوع ساختمان‌ها و مناره‌هایی که چراغ دریایی بر فراز آن است به کار می‌برند.</a:t>
            </a:r>
            <a:endParaRPr lang="en-US" sz="2400" dirty="0">
              <a:solidFill>
                <a:schemeClr val="tx1">
                  <a:lumMod val="95000"/>
                  <a:lumOff val="5000"/>
                </a:schemeClr>
              </a:solidFill>
              <a:cs typeface="B Koodak" pitchFamily="2" charset="-78"/>
            </a:endParaRPr>
          </a:p>
        </p:txBody>
      </p:sp>
    </p:spTree>
    <p:extLst>
      <p:ext uri="{BB962C8B-B14F-4D97-AF65-F5344CB8AC3E}">
        <p14:creationId xmlns:p14="http://schemas.microsoft.com/office/powerpoint/2010/main" val="2702872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2917" y="0"/>
            <a:ext cx="6229083" cy="6858000"/>
          </a:xfr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962918" cy="6858000"/>
          </a:xfrm>
          <a:prstGeom prst="rect">
            <a:avLst/>
          </a:prstGeom>
        </p:spPr>
      </p:pic>
    </p:spTree>
    <p:extLst>
      <p:ext uri="{BB962C8B-B14F-4D97-AF65-F5344CB8AC3E}">
        <p14:creationId xmlns:p14="http://schemas.microsoft.com/office/powerpoint/2010/main" val="71479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TextBox 2"/>
          <p:cNvSpPr txBox="1"/>
          <p:nvPr/>
        </p:nvSpPr>
        <p:spPr>
          <a:xfrm>
            <a:off x="10036527" y="365125"/>
            <a:ext cx="1736373" cy="523220"/>
          </a:xfrm>
          <a:prstGeom prst="rect">
            <a:avLst/>
          </a:prstGeom>
          <a:noFill/>
        </p:spPr>
        <p:txBody>
          <a:bodyPr wrap="none" rtlCol="0">
            <a:spAutoFit/>
          </a:bodyPr>
          <a:lstStyle/>
          <a:p>
            <a:pPr algn="r" rtl="1" fontAlgn="base"/>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مجسمه رودس</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p:txBody>
      </p:sp>
      <p:sp>
        <p:nvSpPr>
          <p:cNvPr id="8" name="Rectangle 7"/>
          <p:cNvSpPr/>
          <p:nvPr/>
        </p:nvSpPr>
        <p:spPr>
          <a:xfrm>
            <a:off x="236113" y="1021715"/>
            <a:ext cx="11719774" cy="2068195"/>
          </a:xfrm>
          <a:prstGeom prst="rect">
            <a:avLst/>
          </a:prstGeom>
        </p:spPr>
        <p:txBody>
          <a:bodyPr wrap="square">
            <a:spAutoFit/>
          </a:bodyPr>
          <a:lstStyle/>
          <a:p>
            <a:pPr algn="r" rtl="1">
              <a:lnSpc>
                <a:spcPct val="107000"/>
              </a:lnSpc>
              <a:spcAft>
                <a:spcPts val="800"/>
              </a:spcAft>
            </a:pPr>
            <a:r>
              <a:rPr lang="ar-SA" sz="2400" dirty="0">
                <a:cs typeface="B Koodak" pitchFamily="2" charset="-78"/>
              </a:rPr>
              <a:t>غول رودس نام تندیسی</a:t>
            </a:r>
            <a:r>
              <a:rPr lang="en-US" sz="2400" dirty="0">
                <a:cs typeface="B Koodak" pitchFamily="2" charset="-78"/>
              </a:rPr>
              <a:t> </a:t>
            </a:r>
            <a:r>
              <a:rPr lang="ar-SA" sz="2400" dirty="0">
                <a:cs typeface="B Koodak" pitchFamily="2" charset="-78"/>
              </a:rPr>
              <a:t>است از هلیوس  خدای خورشید ‐ که به قولی در ورودی بندر شهر رودس در یونان، قرار داشته است و به همین دلیل به غول رودس معروف گشته‌است. این تندیس، علی‌رغم اینکه پس از ساخته شدن تنها ۵۶ سال پابرجا بود، از سوی غربیان به عنوان یکی از عجایب هفتگانه جهان</a:t>
            </a:r>
            <a:r>
              <a:rPr lang="en-US" sz="2400" dirty="0">
                <a:cs typeface="B Koodak" pitchFamily="2" charset="-78"/>
              </a:rPr>
              <a:t> </a:t>
            </a:r>
            <a:r>
              <a:rPr lang="ar-SA" sz="2400" dirty="0">
                <a:cs typeface="B Koodak" pitchFamily="2" charset="-78"/>
              </a:rPr>
              <a:t>اعلام شده است. بنا به گفته تاریخ نگاران این تندیس عظیم حتی در زمانی که بر روی زمین افتاده بود هم بسیار شگفت‌انگیز بود. این غول تنها یک تندیس عظیم نبود بلکه نماد اتحاد مردم رودس</a:t>
            </a:r>
            <a:r>
              <a:rPr lang="en-US" sz="2400" dirty="0">
                <a:cs typeface="B Koodak" pitchFamily="2" charset="-78"/>
              </a:rPr>
              <a:t> </a:t>
            </a:r>
            <a:r>
              <a:rPr lang="ar-SA" sz="2400" dirty="0">
                <a:cs typeface="B Koodak" pitchFamily="2" charset="-78"/>
              </a:rPr>
              <a:t>به شمار می‌رفت</a:t>
            </a:r>
            <a:endParaRPr lang="en-US" sz="2400" dirty="0">
              <a:cs typeface="B Koodak" pitchFamily="2" charset="-78"/>
            </a:endParaRPr>
          </a:p>
        </p:txBody>
      </p:sp>
      <p:sp>
        <p:nvSpPr>
          <p:cNvPr id="9" name="Rectangle 8"/>
          <p:cNvSpPr/>
          <p:nvPr/>
        </p:nvSpPr>
        <p:spPr>
          <a:xfrm>
            <a:off x="163403" y="3745248"/>
            <a:ext cx="11865194" cy="2236638"/>
          </a:xfrm>
          <a:prstGeom prst="rect">
            <a:avLst/>
          </a:prstGeom>
        </p:spPr>
        <p:txBody>
          <a:bodyPr wrap="square">
            <a:spAutoFit/>
          </a:bodyPr>
          <a:lstStyle/>
          <a:p>
            <a:pPr>
              <a:lnSpc>
                <a:spcPct val="107000"/>
              </a:lnSpc>
              <a:spcAft>
                <a:spcPts val="800"/>
              </a:spcAft>
            </a:pPr>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The Colossus of Rhodes</a:t>
            </a:r>
            <a:r>
              <a:rPr lang="en-US" sz="2400" dirty="0">
                <a:solidFill>
                  <a:srgbClr val="0000FF"/>
                </a:solidFill>
                <a:latin typeface="Aharoni" pitchFamily="2" charset="-79"/>
                <a:cs typeface="Aharoni" pitchFamily="2" charset="-79"/>
              </a:rPr>
              <a:t> </a:t>
            </a:r>
          </a:p>
          <a:p>
            <a:pPr>
              <a:lnSpc>
                <a:spcPct val="107000"/>
              </a:lnSpc>
              <a:spcAft>
                <a:spcPts val="800"/>
              </a:spcAft>
            </a:pPr>
            <a:r>
              <a:rPr lang="en-US" sz="2400" dirty="0">
                <a:solidFill>
                  <a:srgbClr val="00B050"/>
                </a:solidFill>
                <a:latin typeface="Aharoni" pitchFamily="2" charset="-79"/>
                <a:cs typeface="Aharoni" pitchFamily="2" charset="-79"/>
              </a:rPr>
              <a:t>The Colossus of Rhodes was a statue of the Greek sun-god Helios, erected in the city of Rhodes, on the Greek island of the same name, by </a:t>
            </a:r>
            <a:r>
              <a:rPr lang="en-US" sz="2400" dirty="0" err="1">
                <a:solidFill>
                  <a:srgbClr val="00B050"/>
                </a:solidFill>
                <a:latin typeface="Aharoni" pitchFamily="2" charset="-79"/>
                <a:cs typeface="Aharoni" pitchFamily="2" charset="-79"/>
              </a:rPr>
              <a:t>Chares</a:t>
            </a:r>
            <a:r>
              <a:rPr lang="en-US" sz="2400" dirty="0">
                <a:solidFill>
                  <a:srgbClr val="00B050"/>
                </a:solidFill>
                <a:latin typeface="Aharoni" pitchFamily="2" charset="-79"/>
                <a:cs typeface="Aharoni" pitchFamily="2" charset="-79"/>
              </a:rPr>
              <a:t> of </a:t>
            </a:r>
            <a:r>
              <a:rPr lang="en-US" sz="2400" dirty="0" err="1">
                <a:solidFill>
                  <a:srgbClr val="00B050"/>
                </a:solidFill>
                <a:latin typeface="Aharoni" pitchFamily="2" charset="-79"/>
                <a:cs typeface="Aharoni" pitchFamily="2" charset="-79"/>
              </a:rPr>
              <a:t>Lindos</a:t>
            </a:r>
            <a:r>
              <a:rPr lang="en-US" sz="2400" dirty="0">
                <a:solidFill>
                  <a:srgbClr val="00B050"/>
                </a:solidFill>
                <a:latin typeface="Aharoni" pitchFamily="2" charset="-79"/>
                <a:cs typeface="Aharoni" pitchFamily="2" charset="-79"/>
              </a:rPr>
              <a:t> in 280 BC. One of the Seven Wonders of the Ancient World, it was constructed to celebrate Rhodes' victory over the ruler of Cyprus, </a:t>
            </a:r>
          </a:p>
        </p:txBody>
      </p:sp>
    </p:spTree>
    <p:extLst>
      <p:ext uri="{BB962C8B-B14F-4D97-AF65-F5344CB8AC3E}">
        <p14:creationId xmlns:p14="http://schemas.microsoft.com/office/powerpoint/2010/main" val="155806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5645" y="0"/>
            <a:ext cx="6306355" cy="6858000"/>
          </a:xfr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5"/>
            <a:ext cx="5885645" cy="6905625"/>
          </a:xfrm>
          <a:prstGeom prst="rect">
            <a:avLst/>
          </a:prstGeom>
        </p:spPr>
      </p:pic>
    </p:spTree>
    <p:extLst>
      <p:ext uri="{BB962C8B-B14F-4D97-AF65-F5344CB8AC3E}">
        <p14:creationId xmlns:p14="http://schemas.microsoft.com/office/powerpoint/2010/main" val="2017533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6" name="Picture 5"/>
          <p:cNvPicPr>
            <a:picLocks noChangeAspect="1"/>
          </p:cNvPicPr>
          <p:nvPr/>
        </p:nvPicPr>
        <p:blipFill>
          <a:blip r:embed="rId3"/>
          <a:stretch>
            <a:fillRect/>
          </a:stretch>
        </p:blipFill>
        <p:spPr>
          <a:xfrm>
            <a:off x="769860" y="1027906"/>
            <a:ext cx="10835820" cy="4597669"/>
          </a:xfrm>
          <a:prstGeom prst="rect">
            <a:avLst/>
          </a:prstGeom>
        </p:spPr>
      </p:pic>
      <p:sp>
        <p:nvSpPr>
          <p:cNvPr id="7" name="Bevel 6">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8" name="Left Arrow 7">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9" name="Right Arrow 8">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1367874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3123872" y="2055813"/>
            <a:ext cx="5944256" cy="1862048"/>
          </a:xfrm>
          <a:prstGeom prst="rect">
            <a:avLst/>
          </a:prstGeom>
          <a:noFill/>
        </p:spPr>
        <p:txBody>
          <a:bodyPr wrap="none" rtlCol="0">
            <a:spAutoFit/>
          </a:bodyPr>
          <a:lstStyle/>
          <a:p>
            <a:r>
              <a:rPr lang="en-US" sz="11500" i="1" dirty="0" smtClean="0">
                <a:ln>
                  <a:solidFill>
                    <a:schemeClr val="tx1"/>
                  </a:solidFill>
                </a:ln>
                <a:solidFill>
                  <a:srgbClr val="FF0000"/>
                </a:solidFill>
                <a:effectLst>
                  <a:reflection blurRad="6350" stA="55000" endA="50" endPos="85000" dist="60007" dir="5400000" sy="-100000" algn="bl" rotWithShape="0"/>
                </a:effectLst>
                <a:latin typeface="Algerian" panose="04020705040A02060702" pitchFamily="82" charset="0"/>
              </a:rPr>
              <a:t>The end</a:t>
            </a:r>
            <a:endParaRPr lang="en-US" sz="11500" i="1" dirty="0">
              <a:ln>
                <a:solidFill>
                  <a:schemeClr val="tx1"/>
                </a:solidFill>
              </a:ln>
              <a:solidFill>
                <a:srgbClr val="FF0000"/>
              </a:solidFill>
              <a:effectLst>
                <a:reflection blurRad="6350" stA="55000" endA="50" endPos="85000" dist="60007" dir="5400000" sy="-100000" algn="bl" rotWithShape="0"/>
              </a:effectLst>
              <a:latin typeface="Algerian" panose="04020705040A02060702" pitchFamily="82" charset="0"/>
            </a:endParaRPr>
          </a:p>
        </p:txBody>
      </p:sp>
      <p:sp>
        <p:nvSpPr>
          <p:cNvPr id="6" name="Bevel 5">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7" name="Left Arrow 6">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8" name="Right Arrow 7">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370834645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N:\ALI.SH.82\Pictures\بسم الله متحرک\بسم-الله-الرحمن-الرحیم-متحرک-رنگی-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9438"/>
            <a:ext cx="5120510" cy="2931492"/>
          </a:xfrm>
          <a:prstGeom prst="rect">
            <a:avLst/>
          </a:prstGeom>
          <a:noFill/>
          <a:extLst>
            <a:ext uri="{909E8E84-426E-40DD-AFC4-6F175D3DCCD1}">
              <a14:hiddenFill xmlns:a14="http://schemas.microsoft.com/office/drawing/2010/main">
                <a:solidFill>
                  <a:srgbClr val="FFFFFF"/>
                </a:solidFill>
              </a14:hiddenFill>
            </a:ext>
          </a:extLst>
        </p:spPr>
      </p:pic>
      <p:sp>
        <p:nvSpPr>
          <p:cNvPr id="6" name="Bevel 5">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7" name="Left Arrow 6">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8" name="Right Arrow 7">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258376795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583" y="1273202"/>
            <a:ext cx="6090834" cy="1810961"/>
          </a:xfrm>
          <a:prstGeom prst="rect">
            <a:avLst/>
          </a:prstGeom>
        </p:spPr>
      </p:pic>
      <p:sp>
        <p:nvSpPr>
          <p:cNvPr id="6" name="Bevel 5">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7" name="Left Arrow 6">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8" name="Right Arrow 7">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317020157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550016" y="2264140"/>
            <a:ext cx="7443989" cy="2800767"/>
          </a:xfrm>
          <a:prstGeom prst="rect">
            <a:avLst/>
          </a:prstGeom>
        </p:spPr>
        <p:txBody>
          <a:bodyPr wrap="square">
            <a:spAutoFit/>
          </a:bodyPr>
          <a:lstStyle/>
          <a:p>
            <a:pPr algn="ctr"/>
            <a:r>
              <a:rPr lang="fa-IR" sz="8800" dirty="0" smtClean="0">
                <a:solidFill>
                  <a:srgbClr val="FF0000"/>
                </a:solidFill>
                <a:effectLst>
                  <a:reflection blurRad="6350" stA="60000" endA="900" endPos="58000" dir="5400000" sy="-100000" algn="bl" rotWithShape="0"/>
                </a:effectLst>
                <a:cs typeface="B Arshia" panose="00000400000000000000" pitchFamily="2" charset="-78"/>
              </a:rPr>
              <a:t>شهدای هسته ای</a:t>
            </a:r>
            <a:endParaRPr lang="en-US" sz="8800" dirty="0" smtClean="0">
              <a:solidFill>
                <a:srgbClr val="FF0000"/>
              </a:solidFill>
              <a:effectLst>
                <a:reflection blurRad="6350" stA="60000" endA="900" endPos="58000" dir="5400000" sy="-100000" algn="bl" rotWithShape="0"/>
              </a:effectLst>
              <a:cs typeface="B Arshia" panose="00000400000000000000" pitchFamily="2" charset="-78"/>
            </a:endParaRPr>
          </a:p>
          <a:p>
            <a:pPr algn="ctr"/>
            <a:r>
              <a:rPr lang="en-US" sz="8800" dirty="0" smtClean="0">
                <a:effectLst>
                  <a:reflection blurRad="6350" stA="60000" endA="900" endPos="58000" dir="5400000" sy="-100000" algn="bl" rotWithShape="0"/>
                </a:effectLst>
                <a:latin typeface="Algerian" panose="04020705040A02060702" pitchFamily="82" charset="0"/>
              </a:rPr>
              <a:t>Ne</a:t>
            </a:r>
            <a:r>
              <a:rPr lang="fa-IR" sz="8800" dirty="0" smtClean="0">
                <a:effectLst>
                  <a:reflection blurRad="6350" stA="60000" endA="900" endPos="58000" dir="5400000" sy="-100000" algn="bl" rotWithShape="0"/>
                </a:effectLst>
                <a:latin typeface="Algerian" panose="04020705040A02060702" pitchFamily="82" charset="0"/>
              </a:rPr>
              <a:t>.</a:t>
            </a:r>
            <a:r>
              <a:rPr lang="en-US" sz="8800" dirty="0" smtClean="0">
                <a:effectLst>
                  <a:reflection blurRad="6350" stA="60000" endA="900" endPos="58000" dir="5400000" sy="-100000" algn="bl" rotWithShape="0"/>
                </a:effectLst>
                <a:latin typeface="Algerian" panose="04020705040A02060702" pitchFamily="82" charset="0"/>
              </a:rPr>
              <a:t> martyrs</a:t>
            </a:r>
            <a:endParaRPr lang="en-US" sz="8800" dirty="0">
              <a:effectLst>
                <a:reflection blurRad="6350" stA="60000" endA="900" endPos="58000" dir="5400000" sy="-100000" algn="bl" rotWithShape="0"/>
              </a:effectLst>
              <a:latin typeface="Algerian" panose="04020705040A02060702" pitchFamily="82" charset="0"/>
            </a:endParaRPr>
          </a:p>
        </p:txBody>
      </p:sp>
      <p:sp>
        <p:nvSpPr>
          <p:cNvPr id="6" name="Bevel 5">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7" name="Left Arrow 6">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8" name="Right Arrow 7">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1094957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9231213" y="504686"/>
            <a:ext cx="2400016" cy="523220"/>
          </a:xfrm>
          <a:prstGeom prst="rect">
            <a:avLst/>
          </a:prstGeom>
        </p:spPr>
        <p:txBody>
          <a:bodyPr wrap="none">
            <a:spAutoFit/>
          </a:bodyPr>
          <a:lstStyle/>
          <a:p>
            <a:pPr algn="r" rtl="1" fontAlgn="base"/>
            <a:r>
              <a:rPr lang="fa-IR" sz="2800" b="1" i="1" u="sng" dirty="0" smtClean="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شهید مجید </a:t>
            </a:r>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شهریاری</a:t>
            </a:r>
          </a:p>
        </p:txBody>
      </p:sp>
      <p:sp>
        <p:nvSpPr>
          <p:cNvPr id="8" name="Rectangle 7"/>
          <p:cNvSpPr/>
          <p:nvPr/>
        </p:nvSpPr>
        <p:spPr>
          <a:xfrm>
            <a:off x="972892" y="1336603"/>
            <a:ext cx="10800008" cy="1477328"/>
          </a:xfrm>
          <a:prstGeom prst="rect">
            <a:avLst/>
          </a:prstGeom>
        </p:spPr>
        <p:txBody>
          <a:bodyPr wrap="square">
            <a:spAutoFit/>
          </a:bodyPr>
          <a:lstStyle/>
          <a:p>
            <a:pPr algn="r" rtl="1"/>
            <a:r>
              <a:rPr lang="fa-IR" dirty="0">
                <a:cs typeface="B Koodak" panose="00000700000000000000" pitchFamily="2" charset="-78"/>
              </a:rPr>
              <a:t>شهید شهریاری از جمله دانشمندان هسته ای کشور بود که بخشی از زندگینامه علمی خود را چنین نوشته است</a:t>
            </a:r>
            <a:r>
              <a:rPr lang="fa-IR" dirty="0" smtClean="0">
                <a:cs typeface="B Koodak" panose="00000700000000000000" pitchFamily="2" charset="-78"/>
              </a:rPr>
              <a:t>:</a:t>
            </a:r>
            <a:endParaRPr lang="fa-IR" dirty="0">
              <a:cs typeface="B Koodak" panose="00000700000000000000" pitchFamily="2" charset="-78"/>
            </a:endParaRPr>
          </a:p>
          <a:p>
            <a:pPr algn="r" rtl="1"/>
            <a:r>
              <a:rPr lang="fa-IR" dirty="0">
                <a:cs typeface="B Koodak" panose="00000700000000000000" pitchFamily="2" charset="-78"/>
              </a:rPr>
              <a:t>«اینجانب در کنکور سراسری سال 1363 با کسب رتبه دوم در سهمیه مربوطه در رشته الکترونیک دانشگاه صنعتی امیرکبیر پذیرفته شده و پس از فراغت تحصیل در کنکور کارشناسی ارشد مهندسی هسته ای شرکت کرده و با کسب رتبه اول، تحصیلات خود را از سال 1369 در دانشگاه صنعتی شریف آغاز کردم...در سال 1371 نیز دوره کارشناسی ارشد خود را به پایان رساندم و با توجه به کسب رتبه اول در دوره مذکور با استفاده از آیین نامه دانشجویان رتبه اول، در دوره دکتری علوم و تکنولوژی هسته ای دانشگاه صنعتی امیرکبیر پذیرفته شدم. </a:t>
            </a:r>
          </a:p>
        </p:txBody>
      </p:sp>
    </p:spTree>
    <p:extLst>
      <p:ext uri="{BB962C8B-B14F-4D97-AF65-F5344CB8AC3E}">
        <p14:creationId xmlns:p14="http://schemas.microsoft.com/office/powerpoint/2010/main" val="3986455552"/>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80648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8763326" y="365125"/>
            <a:ext cx="2725426" cy="523220"/>
          </a:xfrm>
          <a:prstGeom prst="rect">
            <a:avLst/>
          </a:prstGeom>
        </p:spPr>
        <p:txBody>
          <a:bodyPr wrap="none">
            <a:spAutoFit/>
          </a:bodyPr>
          <a:lstStyle/>
          <a:p>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شهید مسعود علیمحمدی</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p:txBody>
      </p:sp>
      <p:sp>
        <p:nvSpPr>
          <p:cNvPr id="8" name="Rectangle 7"/>
          <p:cNvSpPr/>
          <p:nvPr/>
        </p:nvSpPr>
        <p:spPr>
          <a:xfrm>
            <a:off x="399245" y="1120675"/>
            <a:ext cx="11385997" cy="2308324"/>
          </a:xfrm>
          <a:prstGeom prst="rect">
            <a:avLst/>
          </a:prstGeom>
        </p:spPr>
        <p:txBody>
          <a:bodyPr wrap="square">
            <a:spAutoFit/>
          </a:bodyPr>
          <a:lstStyle/>
          <a:p>
            <a:pPr algn="r" rtl="1"/>
            <a:r>
              <a:rPr lang="fa-IR" sz="2400" dirty="0">
                <a:cs typeface="B Koodak" panose="00000700000000000000" pitchFamily="2" charset="-78"/>
              </a:rPr>
              <a:t>شهید مسعود علیمحمدی مدرک کارشناسی خود را در سال 1364 از دانشگاه شیراز، کارشناسی ارشد را در سال 1367 و دکترای فیزیک با گرایش ذرات بنیادی را در سال 1371از دانشگاه صنعتی شریف، کسب کرد. او از دانشجویان نخستین دوره دکترای فیزیک در داخل ایران بود و نخستین کسی بود که در ایران دکترای خود را در فیزیک دریافت کرد.او ده ها مقاله </a:t>
            </a:r>
            <a:r>
              <a:rPr lang="en-US" sz="2400" dirty="0">
                <a:cs typeface="B Koodak" panose="00000700000000000000" pitchFamily="2" charset="-78"/>
              </a:rPr>
              <a:t>ISI </a:t>
            </a:r>
            <a:r>
              <a:rPr lang="fa-IR" sz="2400" dirty="0">
                <a:cs typeface="B Koodak" panose="00000700000000000000" pitchFamily="2" charset="-78"/>
              </a:rPr>
              <a:t>منتشر نمود. تخصص اصلی او ذرات بنیادی، انرژی های بالا و کیهان شناسی بود. با پژوهشگاه دانش های بنیادی مرکز تحقیقات فیزیک نظری و ریاضیات نیز طی سال های ۱۳۷۶ تا ۱۳۸۰ همکاری داشت.</a:t>
            </a:r>
            <a:endParaRPr lang="en-US" sz="2400" dirty="0">
              <a:cs typeface="B Koodak" panose="00000700000000000000" pitchFamily="2" charset="-78"/>
            </a:endParaRPr>
          </a:p>
        </p:txBody>
      </p:sp>
    </p:spTree>
    <p:extLst>
      <p:ext uri="{BB962C8B-B14F-4D97-AF65-F5344CB8AC3E}">
        <p14:creationId xmlns:p14="http://schemas.microsoft.com/office/powerpoint/2010/main" val="31377954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1328501723"/>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8518939" y="365125"/>
            <a:ext cx="3174267" cy="523220"/>
          </a:xfrm>
          <a:prstGeom prst="rect">
            <a:avLst/>
          </a:prstGeom>
        </p:spPr>
        <p:txBody>
          <a:bodyPr wrap="none">
            <a:spAutoFit/>
          </a:bodyPr>
          <a:lstStyle/>
          <a:p>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شهید مصطفی احمدی روشن</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p:txBody>
      </p:sp>
      <p:sp>
        <p:nvSpPr>
          <p:cNvPr id="8" name="Rectangle 7"/>
          <p:cNvSpPr/>
          <p:nvPr/>
        </p:nvSpPr>
        <p:spPr>
          <a:xfrm>
            <a:off x="300507" y="1027906"/>
            <a:ext cx="11590986" cy="1569660"/>
          </a:xfrm>
          <a:prstGeom prst="rect">
            <a:avLst/>
          </a:prstGeom>
        </p:spPr>
        <p:txBody>
          <a:bodyPr wrap="square">
            <a:spAutoFit/>
          </a:bodyPr>
          <a:lstStyle/>
          <a:p>
            <a:pPr algn="r" rtl="1"/>
            <a:r>
              <a:rPr lang="fa-IR" sz="2400" dirty="0">
                <a:cs typeface="B Koodak" panose="00000700000000000000" pitchFamily="2" charset="-78"/>
              </a:rPr>
              <a:t>شهید مصطفی احمدی روشن در 17 شهریور سال 1358 در روستای سنگستان استان همدان متولد شد. وی دوران کودکی خود را در خانواده ای فقیر گذراند. خانواده وی در محله ای واقع در پشت امامزاده یحیی همدان به نام محوطه آقاجانی بیگ و در خانه ی اجاره ای و قدیمی، با امکاناتی اندک زندگی می کردند. پدر وی راننده مینی بوس بود و در دوران جنگ تحمیلی عراق علیه ایران سال های بسیاری را به مبارزه با دشمن بعثی پرداخت.</a:t>
            </a:r>
            <a:endParaRPr lang="en-US" sz="2400" dirty="0">
              <a:cs typeface="B Koodak" panose="00000700000000000000" pitchFamily="2" charset="-78"/>
            </a:endParaRPr>
          </a:p>
        </p:txBody>
      </p:sp>
    </p:spTree>
    <p:extLst>
      <p:ext uri="{BB962C8B-B14F-4D97-AF65-F5344CB8AC3E}">
        <p14:creationId xmlns:p14="http://schemas.microsoft.com/office/powerpoint/2010/main" val="4106666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769326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8671764" y="504686"/>
            <a:ext cx="2959465" cy="523220"/>
          </a:xfrm>
          <a:prstGeom prst="rect">
            <a:avLst/>
          </a:prstGeom>
        </p:spPr>
        <p:txBody>
          <a:bodyPr wrap="none">
            <a:spAutoFit/>
          </a:bodyPr>
          <a:lstStyle/>
          <a:p>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شهید داریوش رضایی نژاد</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p:txBody>
      </p:sp>
      <p:sp>
        <p:nvSpPr>
          <p:cNvPr id="8" name="Rectangle 7"/>
          <p:cNvSpPr/>
          <p:nvPr/>
        </p:nvSpPr>
        <p:spPr>
          <a:xfrm>
            <a:off x="358462" y="1225878"/>
            <a:ext cx="11475076" cy="1938992"/>
          </a:xfrm>
          <a:prstGeom prst="rect">
            <a:avLst/>
          </a:prstGeom>
        </p:spPr>
        <p:txBody>
          <a:bodyPr wrap="square">
            <a:spAutoFit/>
          </a:bodyPr>
          <a:lstStyle/>
          <a:p>
            <a:pPr algn="r" rtl="1"/>
            <a:r>
              <a:rPr lang="fa-IR" sz="2400" dirty="0" smtClean="0">
                <a:cs typeface="B Koodak" panose="00000700000000000000" pitchFamily="2" charset="-78"/>
              </a:rPr>
              <a:t>شهید </a:t>
            </a:r>
            <a:r>
              <a:rPr lang="fa-IR" sz="2400" dirty="0">
                <a:cs typeface="B Koodak" panose="00000700000000000000" pitchFamily="2" charset="-78"/>
              </a:rPr>
              <a:t>دکتر داریوش رضایی نژاد در صبح چهارشنبه 29 بهمن سال1356در شهرستان آبدانان در استان ایلام به دنیا آمد.ایشان از همان اوایل کودکی در سخن گفتن و دیگر اعمال خود، نبوغ خود را به اطرافیان نشان داد. وی همچنین به واسطه ی اینکه جثه اش ظریف تر و کمی ریزتر از هم سن و سالانش بود، همراه با متولدین 1357وارد دوره ابتدائی شد و همیشه با هوش و توانایی خود، معلم و دانش آموزان را تحت تأثیر قرار می داد. ایشان کلاس سوم ابتدائی را طی تابستان گذراند و دیگر سال های دوره ابتدائی شاگرد اول و نماینده کلاس بود.</a:t>
            </a:r>
            <a:endParaRPr lang="en-US" sz="2400" dirty="0">
              <a:cs typeface="B Koodak" panose="00000700000000000000" pitchFamily="2" charset="-78"/>
            </a:endParaRPr>
          </a:p>
        </p:txBody>
      </p:sp>
    </p:spTree>
    <p:extLst>
      <p:ext uri="{BB962C8B-B14F-4D97-AF65-F5344CB8AC3E}">
        <p14:creationId xmlns:p14="http://schemas.microsoft.com/office/powerpoint/2010/main" val="36324139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858000"/>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3456125308"/>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970468" y="1672085"/>
            <a:ext cx="8461419" cy="2923877"/>
          </a:xfrm>
          <a:prstGeom prst="rect">
            <a:avLst/>
          </a:prstGeom>
        </p:spPr>
        <p:txBody>
          <a:bodyPr wrap="square">
            <a:spAutoFit/>
          </a:bodyPr>
          <a:lstStyle/>
          <a:p>
            <a:pPr algn="ctr"/>
            <a:r>
              <a:rPr lang="fa-IR" sz="9600" dirty="0" smtClean="0">
                <a:solidFill>
                  <a:srgbClr val="FF0000"/>
                </a:solidFill>
                <a:effectLst>
                  <a:reflection blurRad="6350" stA="60000" endA="900" endPos="60000" dist="29997" dir="5400000" sy="-100000" algn="bl" rotWithShape="0"/>
                </a:effectLst>
                <a:cs typeface="B Arshia" panose="00000400000000000000" pitchFamily="2" charset="-78"/>
              </a:rPr>
              <a:t>عجایب هفت گانه</a:t>
            </a:r>
          </a:p>
          <a:p>
            <a:pPr algn="ctr"/>
            <a:r>
              <a:rPr lang="en-US" sz="4400" dirty="0" smtClean="0">
                <a:effectLst>
                  <a:reflection blurRad="6350" stA="60000" endA="900" endPos="60000" dist="29997" dir="5400000" sy="-100000" algn="bl" rotWithShape="0"/>
                </a:effectLst>
                <a:latin typeface="Algerian" panose="04020705040A02060702" pitchFamily="82" charset="0"/>
              </a:rPr>
              <a:t>The seven wonders of the world</a:t>
            </a:r>
            <a:endParaRPr lang="en-US" sz="4400" dirty="0">
              <a:effectLst>
                <a:reflection blurRad="6350" stA="60000" endA="900" endPos="60000" dist="29997" dir="5400000" sy="-100000" algn="bl" rotWithShape="0"/>
              </a:effectLst>
              <a:latin typeface="Algerian" panose="04020705040A02060702" pitchFamily="82" charset="0"/>
            </a:endParaRPr>
          </a:p>
        </p:txBody>
      </p:sp>
      <p:sp>
        <p:nvSpPr>
          <p:cNvPr id="7" name="Bevel 6">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8" name="Left Arrow 7">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9" name="Right Arrow 8">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1432788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a:blip r:embed="rId3"/>
          <a:stretch>
            <a:fillRect/>
          </a:stretch>
        </p:blipFill>
        <p:spPr>
          <a:xfrm>
            <a:off x="2826966" y="2259838"/>
            <a:ext cx="7035834" cy="2956106"/>
          </a:xfrm>
          <a:prstGeom prst="rect">
            <a:avLst/>
          </a:prstGeom>
        </p:spPr>
      </p:pic>
      <p:sp>
        <p:nvSpPr>
          <p:cNvPr id="8" name="Bevel 7">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9" name="Left Arrow 8">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11" name="Right Arrow 10">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249082458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10" name="Bevel 9">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11" name="Left Arrow 10">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12" name="Right Arrow 11">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546099" y="165438"/>
            <a:ext cx="11313729" cy="2000548"/>
          </a:xfrm>
          <a:prstGeom prst="rect">
            <a:avLst/>
          </a:prstGeom>
        </p:spPr>
        <p:txBody>
          <a:bodyPr wrap="square">
            <a:spAutoFit/>
          </a:bodyPr>
          <a:lstStyle/>
          <a:p>
            <a:pPr algn="r" rtl="1"/>
            <a:r>
              <a:rPr lang="fa-IR" sz="2800" b="1" i="1" u="sng" dirty="0" smtClean="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هرم بزرگ جیزه</a:t>
            </a:r>
            <a:endParaRPr lang="en-US" sz="2800" b="1" i="1" u="sng" dirty="0" smtClean="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algn="r" rtl="1"/>
            <a:r>
              <a:rPr lang="ar-SA" sz="2400" b="1" dirty="0" smtClean="0">
                <a:solidFill>
                  <a:srgbClr val="00CCFF"/>
                </a:solidFill>
                <a:cs typeface="B Koodak" pitchFamily="2" charset="-78"/>
              </a:rPr>
              <a:t>هرم </a:t>
            </a:r>
            <a:r>
              <a:rPr lang="ar-SA" sz="2400" b="1" dirty="0">
                <a:solidFill>
                  <a:srgbClr val="00CCFF"/>
                </a:solidFill>
                <a:cs typeface="B Koodak" pitchFamily="2" charset="-78"/>
              </a:rPr>
              <a:t>بزرگ جیزه</a:t>
            </a:r>
            <a:r>
              <a:rPr lang="ar-SA" sz="2400" dirty="0">
                <a:solidFill>
                  <a:srgbClr val="00CCFF"/>
                </a:solidFill>
                <a:cs typeface="B Koodak" pitchFamily="2" charset="-78"/>
              </a:rPr>
              <a:t> (که همچنین با نام </a:t>
            </a:r>
            <a:r>
              <a:rPr lang="ar-SA" sz="2400" b="1" dirty="0">
                <a:solidFill>
                  <a:srgbClr val="00CCFF"/>
                </a:solidFill>
                <a:cs typeface="B Koodak" pitchFamily="2" charset="-78"/>
              </a:rPr>
              <a:t>هرم خوفو</a:t>
            </a:r>
            <a:r>
              <a:rPr lang="en-US" sz="2400" dirty="0">
                <a:solidFill>
                  <a:srgbClr val="00CCFF"/>
                </a:solidFill>
                <a:cs typeface="B Koodak" pitchFamily="2" charset="-78"/>
              </a:rPr>
              <a:t> </a:t>
            </a:r>
            <a:r>
              <a:rPr lang="ar-SA" sz="2400" dirty="0">
                <a:solidFill>
                  <a:srgbClr val="00CCFF"/>
                </a:solidFill>
                <a:cs typeface="B Koodak" pitchFamily="2" charset="-78"/>
              </a:rPr>
              <a:t>یا </a:t>
            </a:r>
            <a:r>
              <a:rPr lang="ar-SA" sz="2400" b="1" dirty="0">
                <a:solidFill>
                  <a:srgbClr val="00CCFF"/>
                </a:solidFill>
                <a:cs typeface="B Koodak" pitchFamily="2" charset="-78"/>
              </a:rPr>
              <a:t>خئوپس</a:t>
            </a:r>
            <a:r>
              <a:rPr lang="ar-SA" sz="2400" dirty="0">
                <a:solidFill>
                  <a:srgbClr val="00CCFF"/>
                </a:solidFill>
                <a:cs typeface="B Koodak" pitchFamily="2" charset="-78"/>
              </a:rPr>
              <a:t> هم شناخته می‌شود) قدیمی‌ترین و بزرگترین هرم از مجموعه سه‌گانه اهرام مصر</a:t>
            </a:r>
            <a:r>
              <a:rPr lang="en-US" sz="2400" dirty="0">
                <a:solidFill>
                  <a:srgbClr val="00CCFF"/>
                </a:solidFill>
                <a:cs typeface="B Koodak" pitchFamily="2" charset="-78"/>
              </a:rPr>
              <a:t> </a:t>
            </a:r>
            <a:r>
              <a:rPr lang="ar-SA" sz="2400" dirty="0">
                <a:solidFill>
                  <a:srgbClr val="00CCFF"/>
                </a:solidFill>
                <a:cs typeface="B Koodak" pitchFamily="2" charset="-78"/>
              </a:rPr>
              <a:t>است. این هرم در شهر قاهره</a:t>
            </a:r>
            <a:r>
              <a:rPr lang="en-US" sz="2400" dirty="0">
                <a:solidFill>
                  <a:srgbClr val="00CCFF"/>
                </a:solidFill>
                <a:cs typeface="B Koodak" pitchFamily="2" charset="-78"/>
              </a:rPr>
              <a:t> </a:t>
            </a:r>
            <a:r>
              <a:rPr lang="ar-SA" sz="2400" dirty="0">
                <a:solidFill>
                  <a:srgbClr val="00CCFF"/>
                </a:solidFill>
                <a:cs typeface="B Koodak" pitchFamily="2" charset="-78"/>
              </a:rPr>
              <a:t>مصر</a:t>
            </a:r>
            <a:r>
              <a:rPr lang="en-US" sz="2400" dirty="0">
                <a:solidFill>
                  <a:srgbClr val="00CCFF"/>
                </a:solidFill>
                <a:cs typeface="B Koodak" pitchFamily="2" charset="-78"/>
              </a:rPr>
              <a:t> </a:t>
            </a:r>
            <a:r>
              <a:rPr lang="ar-SA" sz="2400" dirty="0">
                <a:solidFill>
                  <a:srgbClr val="00CCFF"/>
                </a:solidFill>
                <a:cs typeface="B Koodak" pitchFamily="2" charset="-78"/>
              </a:rPr>
              <a:t>واقع شده‌است و قدمت آن به حدود ۲۵۶۰ سال پیش از میلاد برمی‌گردد. باستان شناسان بر این باورند که در واقع این هرم به عنوان مقبره ای برای فرعون</a:t>
            </a:r>
            <a:r>
              <a:rPr lang="en-US" sz="2400" dirty="0">
                <a:solidFill>
                  <a:srgbClr val="00CCFF"/>
                </a:solidFill>
                <a:cs typeface="B Koodak" pitchFamily="2" charset="-78"/>
              </a:rPr>
              <a:t> </a:t>
            </a:r>
            <a:r>
              <a:rPr lang="ar-SA" sz="2400" dirty="0">
                <a:solidFill>
                  <a:srgbClr val="00CCFF"/>
                </a:solidFill>
                <a:cs typeface="B Koodak" pitchFamily="2" charset="-78"/>
              </a:rPr>
              <a:t>خوفو مصر و به دستور او و طی مدت ۱۰ تا ۲۰ سال ساخته شده‌است.</a:t>
            </a:r>
            <a:endParaRPr lang="en-US" sz="2400" dirty="0">
              <a:solidFill>
                <a:srgbClr val="00CCFF"/>
              </a:solidFill>
              <a:cs typeface="B Koodak" pitchFamily="2" charset="-78"/>
            </a:endParaRPr>
          </a:p>
        </p:txBody>
      </p:sp>
      <p:sp>
        <p:nvSpPr>
          <p:cNvPr id="5" name="Rectangle 4"/>
          <p:cNvSpPr/>
          <p:nvPr/>
        </p:nvSpPr>
        <p:spPr>
          <a:xfrm>
            <a:off x="266700" y="3580538"/>
            <a:ext cx="11722100" cy="2739211"/>
          </a:xfrm>
          <a:prstGeom prst="rect">
            <a:avLst/>
          </a:prstGeom>
        </p:spPr>
        <p:txBody>
          <a:bodyPr wrap="square">
            <a:spAutoFit/>
          </a:bodyPr>
          <a:lstStyle/>
          <a:p>
            <a:pPr rtl="1"/>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latin typeface="Aharoni" pitchFamily="2" charset="-79"/>
                <a:cs typeface="Aharoni" pitchFamily="2" charset="-79"/>
              </a:rPr>
              <a:t>The Great Pyramid of Giza</a:t>
            </a:r>
          </a:p>
          <a:p>
            <a:r>
              <a:rPr lang="en-US" sz="2400" dirty="0" smtClean="0">
                <a:solidFill>
                  <a:srgbClr val="00B050"/>
                </a:solidFill>
                <a:latin typeface="Aharoni" pitchFamily="2" charset="-79"/>
                <a:cs typeface="Aharoni" pitchFamily="2" charset="-79"/>
              </a:rPr>
              <a:t>The</a:t>
            </a:r>
            <a:r>
              <a:rPr lang="en-US" sz="2400" dirty="0">
                <a:solidFill>
                  <a:srgbClr val="00B050"/>
                </a:solidFill>
                <a:latin typeface="Aharoni" pitchFamily="2" charset="-79"/>
                <a:cs typeface="Aharoni" pitchFamily="2" charset="-79"/>
              </a:rPr>
              <a:t> </a:t>
            </a:r>
            <a:r>
              <a:rPr lang="en-US" sz="2400" b="1" dirty="0">
                <a:solidFill>
                  <a:srgbClr val="00B050"/>
                </a:solidFill>
                <a:latin typeface="Aharoni" pitchFamily="2" charset="-79"/>
                <a:cs typeface="Aharoni" pitchFamily="2" charset="-79"/>
              </a:rPr>
              <a:t>Great Pyramid of Giza</a:t>
            </a:r>
            <a:r>
              <a:rPr lang="en-US" sz="2400" dirty="0">
                <a:solidFill>
                  <a:srgbClr val="00B050"/>
                </a:solidFill>
                <a:latin typeface="Aharoni" pitchFamily="2" charset="-79"/>
                <a:cs typeface="Aharoni" pitchFamily="2" charset="-79"/>
              </a:rPr>
              <a:t> (also known as the </a:t>
            </a:r>
            <a:r>
              <a:rPr lang="en-US" sz="2400" b="1" dirty="0">
                <a:solidFill>
                  <a:srgbClr val="00B050"/>
                </a:solidFill>
                <a:latin typeface="Aharoni" pitchFamily="2" charset="-79"/>
                <a:cs typeface="Aharoni" pitchFamily="2" charset="-79"/>
              </a:rPr>
              <a:t>Pyramid of Khufu</a:t>
            </a:r>
            <a:r>
              <a:rPr lang="en-US" sz="2400" dirty="0">
                <a:solidFill>
                  <a:srgbClr val="00B050"/>
                </a:solidFill>
                <a:latin typeface="Aharoni" pitchFamily="2" charset="-79"/>
                <a:cs typeface="Aharoni" pitchFamily="2" charset="-79"/>
              </a:rPr>
              <a:t> or the </a:t>
            </a:r>
            <a:r>
              <a:rPr lang="en-US" sz="2400" b="1" dirty="0">
                <a:solidFill>
                  <a:srgbClr val="00B050"/>
                </a:solidFill>
                <a:latin typeface="Aharoni" pitchFamily="2" charset="-79"/>
                <a:cs typeface="Aharoni" pitchFamily="2" charset="-79"/>
              </a:rPr>
              <a:t>Pyramid of Cheops</a:t>
            </a:r>
            <a:r>
              <a:rPr lang="en-US" sz="2400" dirty="0">
                <a:solidFill>
                  <a:srgbClr val="00B050"/>
                </a:solidFill>
                <a:latin typeface="Aharoni" pitchFamily="2" charset="-79"/>
                <a:cs typeface="Aharoni" pitchFamily="2" charset="-79"/>
              </a:rPr>
              <a:t>) is the oldest and largest of the three pyramids in the Giza</a:t>
            </a:r>
            <a:r>
              <a:rPr lang="en-US" sz="2400" dirty="0">
                <a:solidFill>
                  <a:srgbClr val="00B050"/>
                </a:solidFill>
                <a:latin typeface="Aharoni" pitchFamily="2" charset="-79"/>
                <a:cs typeface="Aharoni" pitchFamily="2" charset="-79"/>
                <a:hlinkClick r:id="rId3" tooltip="Giza pyramid complex"/>
              </a:rPr>
              <a:t> </a:t>
            </a:r>
            <a:r>
              <a:rPr lang="en-US" sz="2400" dirty="0">
                <a:solidFill>
                  <a:srgbClr val="00B050"/>
                </a:solidFill>
                <a:latin typeface="Aharoni" pitchFamily="2" charset="-79"/>
                <a:cs typeface="Aharoni" pitchFamily="2" charset="-79"/>
              </a:rPr>
              <a:t>pyramid</a:t>
            </a:r>
            <a:r>
              <a:rPr lang="en-US" sz="2400" dirty="0">
                <a:solidFill>
                  <a:srgbClr val="00B050"/>
                </a:solidFill>
                <a:latin typeface="Aharoni" pitchFamily="2" charset="-79"/>
                <a:cs typeface="Aharoni" pitchFamily="2" charset="-79"/>
                <a:hlinkClick r:id="rId3" tooltip="Giza pyramid complex"/>
              </a:rPr>
              <a:t> </a:t>
            </a:r>
            <a:r>
              <a:rPr lang="en-US" sz="2400" dirty="0">
                <a:solidFill>
                  <a:srgbClr val="00B050"/>
                </a:solidFill>
                <a:latin typeface="Aharoni" pitchFamily="2" charset="-79"/>
                <a:cs typeface="Aharoni" pitchFamily="2" charset="-79"/>
              </a:rPr>
              <a:t>complex bordering present-day Giza in Greater Cairo, Egypt. It is the oldest of the Seven Wonders of the Ancient World, and the only one to remain largely intact.</a:t>
            </a:r>
          </a:p>
          <a:p>
            <a:r>
              <a:rPr lang="en-US" sz="2400" dirty="0">
                <a:latin typeface="Aharoni" pitchFamily="2" charset="-79"/>
                <a:cs typeface="Aharoni" pitchFamily="2" charset="-79"/>
              </a:rPr>
              <a:t> </a:t>
            </a:r>
          </a:p>
        </p:txBody>
      </p:sp>
    </p:spTree>
    <p:extLst>
      <p:ext uri="{BB962C8B-B14F-4D97-AF65-F5344CB8AC3E}">
        <p14:creationId xmlns:p14="http://schemas.microsoft.com/office/powerpoint/2010/main" val="3787590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 y="-23348"/>
            <a:ext cx="5859886" cy="68813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887" y="0"/>
            <a:ext cx="6332112" cy="6857999"/>
          </a:xfrm>
          <a:prstGeom prst="rect">
            <a:avLst/>
          </a:prstGeom>
        </p:spPr>
      </p:pic>
      <p:sp>
        <p:nvSpPr>
          <p:cNvPr id="6" name="Bevel 5">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7" name="Left Arrow 6">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8" name="Right Arrow 7">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Tree>
    <p:extLst>
      <p:ext uri="{BB962C8B-B14F-4D97-AF65-F5344CB8AC3E}">
        <p14:creationId xmlns:p14="http://schemas.microsoft.com/office/powerpoint/2010/main" val="34038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8" name="Rectangle 7"/>
          <p:cNvSpPr/>
          <p:nvPr/>
        </p:nvSpPr>
        <p:spPr>
          <a:xfrm>
            <a:off x="264288" y="142439"/>
            <a:ext cx="11837020" cy="2739211"/>
          </a:xfrm>
          <a:prstGeom prst="rect">
            <a:avLst/>
          </a:prstGeom>
        </p:spPr>
        <p:txBody>
          <a:bodyPr wrap="square">
            <a:spAutoFit/>
          </a:bodyPr>
          <a:lstStyle/>
          <a:p>
            <a:pPr algn="r" rtl="1"/>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باغ های معلق بابل</a:t>
            </a:r>
          </a:p>
          <a:p>
            <a:pPr algn="r" rtl="1"/>
            <a:r>
              <a:rPr lang="ar-SA" sz="2400" b="1" dirty="0" smtClean="0">
                <a:solidFill>
                  <a:srgbClr val="00B050"/>
                </a:solidFill>
                <a:cs typeface="B Koodak" pitchFamily="2" charset="-78"/>
              </a:rPr>
              <a:t>باغ‌های </a:t>
            </a:r>
            <a:r>
              <a:rPr lang="ar-SA" sz="2400" b="1" dirty="0">
                <a:solidFill>
                  <a:srgbClr val="00B050"/>
                </a:solidFill>
                <a:cs typeface="B Koodak" pitchFamily="2" charset="-78"/>
              </a:rPr>
              <a:t>معلق بابل</a:t>
            </a:r>
            <a:r>
              <a:rPr lang="ar-SA" sz="2400" dirty="0">
                <a:solidFill>
                  <a:srgbClr val="00B050"/>
                </a:solidFill>
                <a:cs typeface="B Koodak" pitchFamily="2" charset="-78"/>
              </a:rPr>
              <a:t> یا باغهای معلق سمیرامیس</a:t>
            </a:r>
            <a:r>
              <a:rPr lang="en-US" sz="2400" dirty="0">
                <a:solidFill>
                  <a:srgbClr val="00B050"/>
                </a:solidFill>
                <a:cs typeface="B Koodak" pitchFamily="2" charset="-78"/>
              </a:rPr>
              <a:t> </a:t>
            </a:r>
            <a:r>
              <a:rPr lang="ar-SA" sz="2400" dirty="0">
                <a:solidFill>
                  <a:srgbClr val="00B050"/>
                </a:solidFill>
                <a:cs typeface="B Koodak" pitchFamily="2" charset="-78"/>
              </a:rPr>
              <a:t>و دیوارهای بابل</a:t>
            </a:r>
            <a:r>
              <a:rPr lang="en-US" sz="2400" dirty="0">
                <a:solidFill>
                  <a:srgbClr val="00B050"/>
                </a:solidFill>
                <a:cs typeface="B Koodak" pitchFamily="2" charset="-78"/>
              </a:rPr>
              <a:t> </a:t>
            </a:r>
            <a:r>
              <a:rPr lang="fa-IR" sz="2400" dirty="0" smtClean="0">
                <a:solidFill>
                  <a:srgbClr val="00B050"/>
                </a:solidFill>
                <a:cs typeface="B Koodak" pitchFamily="2" charset="-78"/>
              </a:rPr>
              <a:t>(</a:t>
            </a:r>
            <a:r>
              <a:rPr lang="ar-SA" sz="2400" dirty="0" smtClean="0">
                <a:solidFill>
                  <a:srgbClr val="00B050"/>
                </a:solidFill>
                <a:cs typeface="B Koodak" pitchFamily="2" charset="-78"/>
              </a:rPr>
              <a:t>عراق</a:t>
            </a:r>
            <a:r>
              <a:rPr lang="en-US" sz="2400" dirty="0">
                <a:solidFill>
                  <a:srgbClr val="00B050"/>
                </a:solidFill>
                <a:cs typeface="B Koodak" pitchFamily="2" charset="-78"/>
              </a:rPr>
              <a:t> </a:t>
            </a:r>
            <a:r>
              <a:rPr lang="ar-SA" sz="2400" dirty="0">
                <a:solidFill>
                  <a:srgbClr val="00B050"/>
                </a:solidFill>
                <a:cs typeface="B Koodak" pitchFamily="2" charset="-78"/>
              </a:rPr>
              <a:t>کنونی) یکی از عجایب هفتگانه</a:t>
            </a:r>
            <a:r>
              <a:rPr lang="en-US" sz="2400" dirty="0">
                <a:solidFill>
                  <a:srgbClr val="00B050"/>
                </a:solidFill>
                <a:cs typeface="B Koodak" pitchFamily="2" charset="-78"/>
              </a:rPr>
              <a:t> </a:t>
            </a:r>
            <a:r>
              <a:rPr lang="ar-SA" sz="2400" dirty="0">
                <a:solidFill>
                  <a:srgbClr val="00B050"/>
                </a:solidFill>
                <a:cs typeface="B Koodak" pitchFamily="2" charset="-78"/>
              </a:rPr>
              <a:t>می‌باشد. هردو این آثار ظاهراً به دستور بخت‌النصر دوم</a:t>
            </a:r>
            <a:r>
              <a:rPr lang="en-US" sz="2400" dirty="0">
                <a:solidFill>
                  <a:srgbClr val="00B050"/>
                </a:solidFill>
                <a:cs typeface="B Koodak" pitchFamily="2" charset="-78"/>
              </a:rPr>
              <a:t> </a:t>
            </a:r>
            <a:r>
              <a:rPr lang="ar-SA" sz="2400" dirty="0">
                <a:solidFill>
                  <a:srgbClr val="00B050"/>
                </a:solidFill>
                <a:cs typeface="B Koodak" pitchFamily="2" charset="-78"/>
              </a:rPr>
              <a:t>در حدود سال ۶۰۰ پیش از میلاد ساخته شده‌است. این آثار در نوشته‌های مورخان یونانی مانند استرابو</a:t>
            </a:r>
            <a:r>
              <a:rPr lang="en-US" sz="2400" dirty="0">
                <a:solidFill>
                  <a:srgbClr val="00B050"/>
                </a:solidFill>
                <a:cs typeface="B Koodak" pitchFamily="2" charset="-78"/>
              </a:rPr>
              <a:t> </a:t>
            </a:r>
            <a:r>
              <a:rPr lang="ar-SA" sz="2400" dirty="0">
                <a:solidFill>
                  <a:srgbClr val="00B050"/>
                </a:solidFill>
                <a:cs typeface="B Koodak" pitchFamily="2" charset="-78"/>
              </a:rPr>
              <a:t>و دیودوروس سیکولوس</a:t>
            </a:r>
            <a:r>
              <a:rPr lang="en-US" sz="2400" dirty="0">
                <a:solidFill>
                  <a:srgbClr val="00B050"/>
                </a:solidFill>
                <a:cs typeface="B Koodak" pitchFamily="2" charset="-78"/>
              </a:rPr>
              <a:t> </a:t>
            </a:r>
            <a:r>
              <a:rPr lang="ar-SA" sz="2400" dirty="0">
                <a:solidFill>
                  <a:srgbClr val="00B050"/>
                </a:solidFill>
                <a:cs typeface="B Koodak" pitchFamily="2" charset="-78"/>
              </a:rPr>
              <a:t>ذکر شده‌است ولی همچنان در مورد وجود آنها ابهاماتی هست. در حقیقت در هیچ یک از نوشته‌های بابلی در مورد وجود این باغ مطلبی ذکر نشده‌است. </a:t>
            </a:r>
            <a:r>
              <a:rPr lang="ar-SA" sz="2400" dirty="0" smtClean="0">
                <a:solidFill>
                  <a:srgbClr val="00B050"/>
                </a:solidFill>
                <a:cs typeface="B Koodak" pitchFamily="2" charset="-78"/>
              </a:rPr>
              <a:t>این </a:t>
            </a:r>
            <a:r>
              <a:rPr lang="ar-SA" sz="2400" dirty="0">
                <a:solidFill>
                  <a:srgbClr val="00B050"/>
                </a:solidFill>
                <a:cs typeface="B Koodak" pitchFamily="2" charset="-78"/>
              </a:rPr>
              <a:t>باغها برای خوشحال کردن همسر بخت‌النصر</a:t>
            </a:r>
            <a:r>
              <a:rPr lang="en-US" sz="2400" dirty="0">
                <a:solidFill>
                  <a:srgbClr val="00B050"/>
                </a:solidFill>
                <a:cs typeface="B Koodak" pitchFamily="2" charset="-78"/>
              </a:rPr>
              <a:t> </a:t>
            </a:r>
            <a:r>
              <a:rPr lang="ar-SA" sz="2400" dirty="0">
                <a:solidFill>
                  <a:srgbClr val="00B050"/>
                </a:solidFill>
                <a:cs typeface="B Koodak" pitchFamily="2" charset="-78"/>
              </a:rPr>
              <a:t>که بیمار بوده‌است ساخته شده‌اند. امیتیس</a:t>
            </a:r>
            <a:r>
              <a:rPr lang="en-US" sz="2400" dirty="0">
                <a:solidFill>
                  <a:srgbClr val="00B050"/>
                </a:solidFill>
                <a:cs typeface="B Koodak" pitchFamily="2" charset="-78"/>
              </a:rPr>
              <a:t> </a:t>
            </a:r>
            <a:r>
              <a:rPr lang="ar-SA" sz="2400" dirty="0">
                <a:solidFill>
                  <a:srgbClr val="00B050"/>
                </a:solidFill>
                <a:cs typeface="B Koodak" pitchFamily="2" charset="-78"/>
              </a:rPr>
              <a:t>دختر هوخشتره</a:t>
            </a:r>
            <a:r>
              <a:rPr lang="en-US" sz="2400" dirty="0">
                <a:solidFill>
                  <a:srgbClr val="00B050"/>
                </a:solidFill>
                <a:cs typeface="B Koodak" pitchFamily="2" charset="-78"/>
              </a:rPr>
              <a:t> </a:t>
            </a:r>
            <a:r>
              <a:rPr lang="ar-SA" sz="2400" dirty="0">
                <a:solidFill>
                  <a:srgbClr val="00B050"/>
                </a:solidFill>
                <a:cs typeface="B Koodak" pitchFamily="2" charset="-78"/>
              </a:rPr>
              <a:t>(پادشاه ماد) با بخت‌النصر</a:t>
            </a:r>
            <a:r>
              <a:rPr lang="en-US" sz="2400" dirty="0">
                <a:solidFill>
                  <a:srgbClr val="00B050"/>
                </a:solidFill>
                <a:cs typeface="B Koodak" pitchFamily="2" charset="-78"/>
              </a:rPr>
              <a:t> </a:t>
            </a:r>
            <a:r>
              <a:rPr lang="ar-SA" sz="2400" dirty="0">
                <a:solidFill>
                  <a:srgbClr val="00B050"/>
                </a:solidFill>
                <a:cs typeface="B Koodak" pitchFamily="2" charset="-78"/>
              </a:rPr>
              <a:t>ازدواج کرد تا میان دو قوم صلح پایدار برقرار گردد.</a:t>
            </a:r>
            <a:endParaRPr lang="en-US" sz="2400" dirty="0">
              <a:solidFill>
                <a:srgbClr val="00B050"/>
              </a:solidFill>
              <a:cs typeface="B Koodak" pitchFamily="2" charset="-78"/>
            </a:endParaRPr>
          </a:p>
        </p:txBody>
      </p:sp>
      <p:sp>
        <p:nvSpPr>
          <p:cNvPr id="9" name="Rectangle 8"/>
          <p:cNvSpPr/>
          <p:nvPr/>
        </p:nvSpPr>
        <p:spPr>
          <a:xfrm>
            <a:off x="264288" y="3239581"/>
            <a:ext cx="11710019" cy="2739211"/>
          </a:xfrm>
          <a:prstGeom prst="rect">
            <a:avLst/>
          </a:prstGeom>
        </p:spPr>
        <p:txBody>
          <a:bodyPr wrap="square">
            <a:spAutoFit/>
          </a:bodyPr>
          <a:lstStyle/>
          <a:p>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latin typeface="Aharoni" pitchFamily="2" charset="-79"/>
                <a:cs typeface="Aharoni" pitchFamily="2" charset="-79"/>
              </a:rPr>
              <a:t>The Hanging Gardens of Babylon</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latin typeface="Aharoni" pitchFamily="2" charset="-79"/>
              <a:cs typeface="B Badr" pitchFamily="2" charset="-78"/>
            </a:endParaRPr>
          </a:p>
          <a:p>
            <a:r>
              <a:rPr lang="en-US" sz="2400" dirty="0" smtClean="0">
                <a:solidFill>
                  <a:schemeClr val="accent4">
                    <a:lumMod val="75000"/>
                  </a:schemeClr>
                </a:solidFill>
                <a:latin typeface="Aharoni" pitchFamily="2" charset="-79"/>
                <a:cs typeface="Aharoni" pitchFamily="2" charset="-79"/>
              </a:rPr>
              <a:t>The</a:t>
            </a:r>
            <a:r>
              <a:rPr lang="en-US" sz="2400" dirty="0">
                <a:solidFill>
                  <a:schemeClr val="accent4">
                    <a:lumMod val="75000"/>
                  </a:schemeClr>
                </a:solidFill>
                <a:latin typeface="Aharoni" pitchFamily="2" charset="-79"/>
                <a:cs typeface="Aharoni" pitchFamily="2" charset="-79"/>
              </a:rPr>
              <a:t> </a:t>
            </a:r>
            <a:r>
              <a:rPr lang="en-US" sz="2400" b="1" dirty="0">
                <a:solidFill>
                  <a:schemeClr val="accent4">
                    <a:lumMod val="75000"/>
                  </a:schemeClr>
                </a:solidFill>
                <a:latin typeface="Aharoni" pitchFamily="2" charset="-79"/>
                <a:cs typeface="Aharoni" pitchFamily="2" charset="-79"/>
              </a:rPr>
              <a:t>Hanging Gardens of Babylon</a:t>
            </a:r>
            <a:r>
              <a:rPr lang="en-US" sz="2400" dirty="0">
                <a:solidFill>
                  <a:schemeClr val="accent4">
                    <a:lumMod val="75000"/>
                  </a:schemeClr>
                </a:solidFill>
                <a:latin typeface="Aharoni" pitchFamily="2" charset="-79"/>
                <a:cs typeface="Aharoni" pitchFamily="2" charset="-79"/>
              </a:rPr>
              <a:t> were one of the Seven Wonders of the Ancient World as listed by Hellenic culture. It was described as a remarkable feat of engineering with an ascending series of tiered gardens containing a wide variety of trees, shrubs, and vines, resembling a large green mountain constructed of mud bricks. It was said to have been built in the ancient city of Babylon, near present-day Hillah, Babul province, in Iraq</a:t>
            </a:r>
          </a:p>
        </p:txBody>
      </p:sp>
    </p:spTree>
    <p:extLst>
      <p:ext uri="{BB962C8B-B14F-4D97-AF65-F5344CB8AC3E}">
        <p14:creationId xmlns:p14="http://schemas.microsoft.com/office/powerpoint/2010/main" val="1139222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r>
            <a:br>
              <a:rPr lang="fa-IR" dirty="0" smtClean="0"/>
            </a:b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522" y="0"/>
            <a:ext cx="6741478" cy="6858000"/>
          </a:xfrm>
          <a:prstGeom prst="rect">
            <a:avLst/>
          </a:prstGeo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9" name="Content Placeholder 8"/>
          <p:cNvSpPr>
            <a:spLocks noGrp="1"/>
          </p:cNvSpPr>
          <p:nvPr>
            <p:ph idx="1"/>
          </p:nvPr>
        </p:nvSpPr>
        <p:spPr/>
        <p:txBody>
          <a:bodyPr/>
          <a:lstStyle/>
          <a:p>
            <a:pPr marL="0" indent="0">
              <a:buNone/>
            </a:pPr>
            <a:endParaRPr lang="fa-IR" dirty="0"/>
          </a:p>
          <a:p>
            <a:pPr marL="0" indent="0">
              <a:buNone/>
            </a:pP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12"/>
            <a:ext cx="5439643" cy="361983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30646"/>
            <a:ext cx="5450522" cy="3227353"/>
          </a:xfrm>
          <a:prstGeom prst="rect">
            <a:avLst/>
          </a:prstGeom>
        </p:spPr>
      </p:pic>
    </p:spTree>
    <p:extLst>
      <p:ext uri="{BB962C8B-B14F-4D97-AF65-F5344CB8AC3E}">
        <p14:creationId xmlns:p14="http://schemas.microsoft.com/office/powerpoint/2010/main" val="31608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Bevel 4">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6" name="Left Arrow 5">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7" name="Right Arrow 6">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sp>
        <p:nvSpPr>
          <p:cNvPr id="3" name="Rectangle 2"/>
          <p:cNvSpPr/>
          <p:nvPr/>
        </p:nvSpPr>
        <p:spPr>
          <a:xfrm>
            <a:off x="254000" y="153938"/>
            <a:ext cx="11847308" cy="2369880"/>
          </a:xfrm>
          <a:prstGeom prst="rect">
            <a:avLst/>
          </a:prstGeom>
        </p:spPr>
        <p:txBody>
          <a:bodyPr wrap="square">
            <a:spAutoFit/>
          </a:bodyPr>
          <a:lstStyle/>
          <a:p>
            <a:pPr algn="r" rtl="1"/>
            <a:r>
              <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rPr>
              <a:t>معبد آرتیمس</a:t>
            </a:r>
            <a:endPar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cs typeface="B Badr" pitchFamily="2" charset="-78"/>
            </a:endParaRPr>
          </a:p>
          <a:p>
            <a:pPr algn="r" rtl="1" fontAlgn="base"/>
            <a:r>
              <a:rPr lang="ar-SA" sz="2400" b="1" dirty="0">
                <a:solidFill>
                  <a:srgbClr val="FFFF00"/>
                </a:solidFill>
                <a:cs typeface="B Koodak" pitchFamily="2" charset="-78"/>
              </a:rPr>
              <a:t>معبد آرتمیس</a:t>
            </a:r>
            <a:r>
              <a:rPr lang="ar-SA" sz="2400" dirty="0">
                <a:solidFill>
                  <a:srgbClr val="FFFF00"/>
                </a:solidFill>
                <a:cs typeface="B Koodak" pitchFamily="2" charset="-78"/>
              </a:rPr>
              <a:t>، یکی از عجایب هفتگانه جهان</a:t>
            </a:r>
            <a:r>
              <a:rPr lang="en-US" sz="2400" dirty="0">
                <a:solidFill>
                  <a:srgbClr val="FFFF00"/>
                </a:solidFill>
                <a:cs typeface="B Koodak" pitchFamily="2" charset="-78"/>
              </a:rPr>
              <a:t> </a:t>
            </a:r>
            <a:r>
              <a:rPr lang="ar-SA" sz="2400" dirty="0">
                <a:solidFill>
                  <a:srgbClr val="FFFF00"/>
                </a:solidFill>
                <a:cs typeface="B Koodak" pitchFamily="2" charset="-78"/>
              </a:rPr>
              <a:t>است. این بنا در سال ۵۵۰ قبل از میلاد در امپراتوری یونان</a:t>
            </a:r>
            <a:r>
              <a:rPr lang="en-US" sz="2400" dirty="0">
                <a:solidFill>
                  <a:srgbClr val="FFFF00"/>
                </a:solidFill>
                <a:cs typeface="B Koodak" pitchFamily="2" charset="-78"/>
              </a:rPr>
              <a:t> </a:t>
            </a:r>
            <a:r>
              <a:rPr lang="ar-SA" sz="2400" dirty="0">
                <a:solidFill>
                  <a:srgbClr val="FFFF00"/>
                </a:solidFill>
                <a:cs typeface="B Koodak" pitchFamily="2" charset="-78"/>
              </a:rPr>
              <a:t>(در حال حاضر در ترکیه) ساخته شده‌است.</a:t>
            </a:r>
            <a:r>
              <a:rPr lang="en-US" sz="2400" dirty="0">
                <a:solidFill>
                  <a:srgbClr val="FFFF00"/>
                </a:solidFill>
                <a:cs typeface="B Koodak" pitchFamily="2" charset="-78"/>
              </a:rPr>
              <a:t> </a:t>
            </a:r>
            <a:r>
              <a:rPr lang="ar-SA" sz="2400" dirty="0">
                <a:solidFill>
                  <a:srgbClr val="FFFF00"/>
                </a:solidFill>
                <a:cs typeface="B Koodak" pitchFamily="2" charset="-78"/>
              </a:rPr>
              <a:t>این معبد به افتخار ایزدبانویی</a:t>
            </a:r>
            <a:r>
              <a:rPr lang="en-US" sz="2400" dirty="0">
                <a:solidFill>
                  <a:srgbClr val="FFFF00"/>
                </a:solidFill>
                <a:cs typeface="B Koodak" pitchFamily="2" charset="-78"/>
              </a:rPr>
              <a:t> </a:t>
            </a:r>
            <a:r>
              <a:rPr lang="ar-SA" sz="2400" dirty="0">
                <a:solidFill>
                  <a:srgbClr val="FFFF00"/>
                </a:solidFill>
                <a:cs typeface="B Koodak" pitchFamily="2" charset="-78"/>
              </a:rPr>
              <a:t>محلی ساخته شده بود که توسط یونانیان با آرتمیس، الهه شکار، وحوش و زایمان تلفیق شده بود. ساختمان این معبد عمدتاً از سنگ مرمر</a:t>
            </a:r>
            <a:r>
              <a:rPr lang="en-US" sz="2400" dirty="0">
                <a:solidFill>
                  <a:srgbClr val="FFFF00"/>
                </a:solidFill>
                <a:cs typeface="B Koodak" pitchFamily="2" charset="-78"/>
              </a:rPr>
              <a:t> </a:t>
            </a:r>
            <a:r>
              <a:rPr lang="ar-SA" sz="2400" dirty="0">
                <a:solidFill>
                  <a:srgbClr val="FFFF00"/>
                </a:solidFill>
                <a:cs typeface="B Koodak" pitchFamily="2" charset="-78"/>
              </a:rPr>
              <a:t>بود و </a:t>
            </a:r>
            <a:r>
              <a:rPr lang="ar-SA" sz="2400" dirty="0" smtClean="0">
                <a:solidFill>
                  <a:srgbClr val="FFFF00"/>
                </a:solidFill>
                <a:cs typeface="B Koodak" pitchFamily="2" charset="-78"/>
              </a:rPr>
              <a:t>توسط کرزوس</a:t>
            </a:r>
            <a:r>
              <a:rPr lang="en-US" sz="2400" dirty="0">
                <a:solidFill>
                  <a:srgbClr val="FFFF00"/>
                </a:solidFill>
                <a:cs typeface="B Koodak" pitchFamily="2" charset="-78"/>
              </a:rPr>
              <a:t> </a:t>
            </a:r>
            <a:r>
              <a:rPr lang="ar-SA" sz="2400" dirty="0">
                <a:solidFill>
                  <a:srgbClr val="FFFF00"/>
                </a:solidFill>
                <a:cs typeface="B Koodak" pitchFamily="2" charset="-78"/>
              </a:rPr>
              <a:t>پادشاه لیدیه</a:t>
            </a:r>
            <a:r>
              <a:rPr lang="en-US" sz="2400" dirty="0">
                <a:solidFill>
                  <a:srgbClr val="FFFF00"/>
                </a:solidFill>
                <a:cs typeface="B Koodak" pitchFamily="2" charset="-78"/>
              </a:rPr>
              <a:t> </a:t>
            </a:r>
            <a:r>
              <a:rPr lang="ar-SA" sz="2400" dirty="0">
                <a:solidFill>
                  <a:srgbClr val="FFFF00"/>
                </a:solidFill>
                <a:cs typeface="B Koodak" pitchFamily="2" charset="-78"/>
              </a:rPr>
              <a:t>به جای یک ساختمان قدیمی‌تر که بر اثر سیل نابود شده بود ساخته </a:t>
            </a:r>
            <a:r>
              <a:rPr lang="ar-SA" sz="2400" dirty="0" smtClean="0">
                <a:solidFill>
                  <a:srgbClr val="FFFF00"/>
                </a:solidFill>
                <a:cs typeface="B Koodak" pitchFamily="2" charset="-78"/>
              </a:rPr>
              <a:t>شد.این </a:t>
            </a:r>
            <a:r>
              <a:rPr lang="ar-SA" sz="2400" dirty="0">
                <a:solidFill>
                  <a:srgbClr val="FFFF00"/>
                </a:solidFill>
                <a:cs typeface="B Koodak" pitchFamily="2" charset="-78"/>
              </a:rPr>
              <a:t>معبد هم‌اکنون در نزدیکی شهر سلجوق</a:t>
            </a:r>
            <a:r>
              <a:rPr lang="en-US" sz="2400" dirty="0">
                <a:solidFill>
                  <a:srgbClr val="FFFF00"/>
                </a:solidFill>
                <a:cs typeface="B Koodak" pitchFamily="2" charset="-78"/>
              </a:rPr>
              <a:t> </a:t>
            </a:r>
            <a:r>
              <a:rPr lang="ar-SA" sz="2400" dirty="0">
                <a:solidFill>
                  <a:srgbClr val="FFFF00"/>
                </a:solidFill>
                <a:cs typeface="B Koodak" pitchFamily="2" charset="-78"/>
              </a:rPr>
              <a:t>و بناهای تاریخی اِفِسوس</a:t>
            </a:r>
            <a:r>
              <a:rPr lang="en-US" sz="2400" dirty="0">
                <a:solidFill>
                  <a:srgbClr val="FFFF00"/>
                </a:solidFill>
                <a:cs typeface="B Koodak" pitchFamily="2" charset="-78"/>
              </a:rPr>
              <a:t> </a:t>
            </a:r>
            <a:r>
              <a:rPr lang="ar-SA" sz="2400" dirty="0">
                <a:solidFill>
                  <a:srgbClr val="FFFF00"/>
                </a:solidFill>
                <a:cs typeface="B Koodak" pitchFamily="2" charset="-78"/>
              </a:rPr>
              <a:t>قرار دارد.</a:t>
            </a:r>
            <a:endParaRPr lang="en-US" sz="2400" dirty="0">
              <a:solidFill>
                <a:srgbClr val="FFFF00"/>
              </a:solidFill>
              <a:cs typeface="B Koodak" pitchFamily="2" charset="-78"/>
            </a:endParaRPr>
          </a:p>
        </p:txBody>
      </p:sp>
      <p:sp>
        <p:nvSpPr>
          <p:cNvPr id="8" name="Rectangle 7"/>
          <p:cNvSpPr/>
          <p:nvPr/>
        </p:nvSpPr>
        <p:spPr>
          <a:xfrm>
            <a:off x="165100" y="2834839"/>
            <a:ext cx="11936208" cy="3108543"/>
          </a:xfrm>
          <a:prstGeom prst="rect">
            <a:avLst/>
          </a:prstGeom>
        </p:spPr>
        <p:txBody>
          <a:bodyPr wrap="square">
            <a:spAutoFit/>
          </a:bodyPr>
          <a:lstStyle/>
          <a:p>
            <a:r>
              <a:rPr lang="en-US"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latin typeface="Aharoni" pitchFamily="2" charset="-79"/>
                <a:cs typeface="Aharoni" pitchFamily="2" charset="-79"/>
              </a:rPr>
              <a:t>The Temple of Artemis</a:t>
            </a:r>
            <a:endParaRPr lang="fa-IR" sz="2800" b="1" i="1" u="sng" dirty="0">
              <a:solidFill>
                <a:srgbClr val="FF0000"/>
              </a:solidFill>
              <a:effectLst>
                <a:glow rad="139700">
                  <a:schemeClr val="accent5">
                    <a:satMod val="175000"/>
                    <a:alpha val="40000"/>
                  </a:schemeClr>
                </a:glow>
                <a:reflection blurRad="6350" stA="60000" endA="900" endPos="60000" dist="60007" dir="5400000" sy="-100000" algn="bl" rotWithShape="0"/>
              </a:effectLst>
              <a:latin typeface="Aharoni" pitchFamily="2" charset="-79"/>
              <a:cs typeface="Aharoni" pitchFamily="2" charset="-79"/>
            </a:endParaRPr>
          </a:p>
          <a:p>
            <a:r>
              <a:rPr lang="en-US" sz="2400" dirty="0" smtClean="0">
                <a:solidFill>
                  <a:srgbClr val="00CCFF"/>
                </a:solidFill>
                <a:latin typeface="Aharoni" pitchFamily="2" charset="-79"/>
                <a:cs typeface="Aharoni" pitchFamily="2" charset="-79"/>
              </a:rPr>
              <a:t>The</a:t>
            </a:r>
            <a:r>
              <a:rPr lang="en-US" sz="2400" dirty="0">
                <a:solidFill>
                  <a:srgbClr val="00CCFF"/>
                </a:solidFill>
                <a:latin typeface="Aharoni" pitchFamily="2" charset="-79"/>
                <a:cs typeface="Aharoni" pitchFamily="2" charset="-79"/>
              </a:rPr>
              <a:t> </a:t>
            </a:r>
            <a:r>
              <a:rPr lang="en-US" sz="2400" b="1" dirty="0">
                <a:solidFill>
                  <a:srgbClr val="00CCFF"/>
                </a:solidFill>
                <a:latin typeface="Aharoni" pitchFamily="2" charset="-79"/>
                <a:cs typeface="Aharoni" pitchFamily="2" charset="-79"/>
              </a:rPr>
              <a:t>Temple of Artemis</a:t>
            </a:r>
            <a:r>
              <a:rPr lang="en-US" sz="2400" dirty="0">
                <a:solidFill>
                  <a:srgbClr val="00CCFF"/>
                </a:solidFill>
                <a:latin typeface="Aharoni" pitchFamily="2" charset="-79"/>
                <a:cs typeface="Aharoni" pitchFamily="2" charset="-79"/>
              </a:rPr>
              <a:t> or </a:t>
            </a:r>
            <a:r>
              <a:rPr lang="en-US" sz="2400" b="1" dirty="0" err="1">
                <a:solidFill>
                  <a:srgbClr val="00CCFF"/>
                </a:solidFill>
                <a:latin typeface="Aharoni" pitchFamily="2" charset="-79"/>
                <a:cs typeface="Aharoni" pitchFamily="2" charset="-79"/>
              </a:rPr>
              <a:t>Artemision</a:t>
            </a:r>
            <a:r>
              <a:rPr lang="en-US" sz="2400" dirty="0">
                <a:solidFill>
                  <a:srgbClr val="00CCFF"/>
                </a:solidFill>
                <a:latin typeface="Aharoni" pitchFamily="2" charset="-79"/>
                <a:cs typeface="Aharoni" pitchFamily="2" charset="-79"/>
              </a:rPr>
              <a:t> , also known less precisely as the </a:t>
            </a:r>
            <a:r>
              <a:rPr lang="en-US" sz="2400" b="1" dirty="0">
                <a:solidFill>
                  <a:srgbClr val="00CCFF"/>
                </a:solidFill>
                <a:latin typeface="Aharoni" pitchFamily="2" charset="-79"/>
                <a:cs typeface="Aharoni" pitchFamily="2" charset="-79"/>
              </a:rPr>
              <a:t>Temple of Diana</a:t>
            </a:r>
            <a:r>
              <a:rPr lang="en-US" sz="2400" dirty="0">
                <a:solidFill>
                  <a:srgbClr val="00CCFF"/>
                </a:solidFill>
                <a:latin typeface="Aharoni" pitchFamily="2" charset="-79"/>
                <a:cs typeface="Aharoni" pitchFamily="2" charset="-79"/>
              </a:rPr>
              <a:t>, was a Greek temple dedicated to an ancient, local form of the goddess Artemis (associated with Diana, a Roman goddess). It was located in Ephesus (near the modern town of Sulcus in present-day Turkey). It was completely rebuilt twice, once after a devastating flood and three hundred years later after an act of arson, and in its final form was one of the Seven Wonders of the Ancient World. By 401 AD it had been ruined or destroyed</a:t>
            </a:r>
          </a:p>
        </p:txBody>
      </p:sp>
    </p:spTree>
    <p:extLst>
      <p:ext uri="{BB962C8B-B14F-4D97-AF65-F5344CB8AC3E}">
        <p14:creationId xmlns:p14="http://schemas.microsoft.com/office/powerpoint/2010/main" val="1033103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4748" y="0"/>
            <a:ext cx="4297251" cy="6858000"/>
          </a:xfrm>
        </p:spPr>
      </p:pic>
      <p:sp>
        <p:nvSpPr>
          <p:cNvPr id="4" name="Bevel 3">
            <a:hlinkClick r:id="" action="ppaction://hlinkshowjump?jump=firstslide"/>
          </p:cNvPr>
          <p:cNvSpPr/>
          <p:nvPr/>
        </p:nvSpPr>
        <p:spPr>
          <a:xfrm>
            <a:off x="9862800" y="6181858"/>
            <a:ext cx="965916" cy="540913"/>
          </a:xfrm>
          <a:prstGeom prst="beve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latin typeface="Algerian" panose="04020705040A02060702" pitchFamily="82" charset="0"/>
              </a:rPr>
              <a:t>home</a:t>
            </a:r>
            <a:endParaRPr lang="en-US" dirty="0">
              <a:latin typeface="Algerian" panose="04020705040A02060702" pitchFamily="82" charset="0"/>
            </a:endParaRPr>
          </a:p>
        </p:txBody>
      </p:sp>
      <p:sp>
        <p:nvSpPr>
          <p:cNvPr id="5" name="Left Arrow 4">
            <a:hlinkClick r:id="" action="ppaction://hlinkshowjump?jump=previousslide"/>
          </p:cNvPr>
          <p:cNvSpPr/>
          <p:nvPr/>
        </p:nvSpPr>
        <p:spPr>
          <a:xfrm>
            <a:off x="8590208" y="6181857"/>
            <a:ext cx="940158" cy="540913"/>
          </a:xfrm>
          <a:prstGeom prst="lef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back</a:t>
            </a:r>
            <a:endParaRPr lang="en-US" dirty="0">
              <a:latin typeface="Algerian" panose="04020705040A02060702" pitchFamily="82" charset="0"/>
            </a:endParaRPr>
          </a:p>
        </p:txBody>
      </p:sp>
      <p:sp>
        <p:nvSpPr>
          <p:cNvPr id="6" name="Right Arrow 5">
            <a:hlinkClick r:id="" action="ppaction://hlinkshowjump?jump=nextslide"/>
          </p:cNvPr>
          <p:cNvSpPr/>
          <p:nvPr/>
        </p:nvSpPr>
        <p:spPr>
          <a:xfrm>
            <a:off x="11161150" y="6181857"/>
            <a:ext cx="940158" cy="489395"/>
          </a:xfrm>
          <a:prstGeom prst="rightArrow">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r>
              <a:rPr lang="en-US" dirty="0" smtClean="0">
                <a:latin typeface="Algerian" panose="04020705040A02060702" pitchFamily="82" charset="0"/>
              </a:rPr>
              <a:t>next</a:t>
            </a:r>
            <a:endParaRPr lang="en-US" dirty="0">
              <a:latin typeface="Algerian" panose="04020705040A02060702" pitchFamily="8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172756"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755" y="0"/>
            <a:ext cx="3721993" cy="6858000"/>
          </a:xfrm>
          <a:prstGeom prst="rect">
            <a:avLst/>
          </a:prstGeom>
        </p:spPr>
      </p:pic>
    </p:spTree>
    <p:extLst>
      <p:ext uri="{BB962C8B-B14F-4D97-AF65-F5344CB8AC3E}">
        <p14:creationId xmlns:p14="http://schemas.microsoft.com/office/powerpoint/2010/main" val="3472506912"/>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1882</Words>
  <Application>Microsoft Office PowerPoint</Application>
  <PresentationFormat>Widescreen</PresentationFormat>
  <Paragraphs>141</Paragraphs>
  <Slides>30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Aharoni</vt:lpstr>
      <vt:lpstr>Algerian</vt:lpstr>
      <vt:lpstr>Arial</vt:lpstr>
      <vt:lpstr>B Arshia</vt:lpstr>
      <vt:lpstr>B Badr</vt:lpstr>
      <vt:lpstr>B Koodak</vt:lpstr>
      <vt:lpstr>Calibri</vt:lpstr>
      <vt:lpstr>Calibri Light</vt:lpstr>
      <vt:lpstr>Times New Roman</vt:lpstr>
      <vt:lpstr>Office Theme</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Baran - 36500278</dc:creator>
  <cp:lastModifiedBy>sasan</cp:lastModifiedBy>
  <cp:revision>29</cp:revision>
  <dcterms:created xsi:type="dcterms:W3CDTF">2020-02-14T17:22:28Z</dcterms:created>
  <dcterms:modified xsi:type="dcterms:W3CDTF">2022-06-22T22:11:32Z</dcterms:modified>
</cp:coreProperties>
</file>